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0" r:id="rId4"/>
    <p:sldId id="258" r:id="rId5"/>
    <p:sldId id="261" r:id="rId6"/>
    <p:sldId id="262" r:id="rId7"/>
    <p:sldId id="263" r:id="rId8"/>
    <p:sldId id="264" r:id="rId9"/>
    <p:sldId id="266" r:id="rId10"/>
    <p:sldId id="296" r:id="rId11"/>
    <p:sldId id="279" r:id="rId12"/>
    <p:sldId id="280" r:id="rId13"/>
    <p:sldId id="278" r:id="rId14"/>
    <p:sldId id="281" r:id="rId15"/>
    <p:sldId id="282" r:id="rId16"/>
    <p:sldId id="277"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7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niperpoint" initials="s" lastIdx="1" clrIdx="0">
    <p:extLst>
      <p:ext uri="{19B8F6BF-5375-455C-9EA6-DF929625EA0E}">
        <p15:presenceInfo xmlns:p15="http://schemas.microsoft.com/office/powerpoint/2012/main" userId="0ea35e5d49f252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A0D17-B7F0-4664-9A77-DA9568FAA991}" type="datetimeFigureOut">
              <a:rPr lang="en-IN" smtClean="0"/>
              <a:t>10-11-2022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47BA4-0E70-4EBF-BE4B-3E92D02B64E8}" type="slidenum">
              <a:rPr lang="en-IN" smtClean="0"/>
              <a:t>‹#›</a:t>
            </a:fld>
            <a:endParaRPr lang="en-IN"/>
          </a:p>
        </p:txBody>
      </p:sp>
    </p:spTree>
    <p:extLst>
      <p:ext uri="{BB962C8B-B14F-4D97-AF65-F5344CB8AC3E}">
        <p14:creationId xmlns:p14="http://schemas.microsoft.com/office/powerpoint/2010/main" val="321040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2BC4-84BE-45F1-9A09-514DFC4601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CE69BB-6650-42EF-B99D-8DF4DCBB9A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5BFCCA-97C3-41AB-8CAE-DE8432772E26}"/>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5" name="Footer Placeholder 4">
            <a:extLst>
              <a:ext uri="{FF2B5EF4-FFF2-40B4-BE49-F238E27FC236}">
                <a16:creationId xmlns:a16="http://schemas.microsoft.com/office/drawing/2014/main" id="{8BF5381B-25B4-4D79-A06D-E9997CD61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4B39E8-0C71-4065-878E-72414EED4568}"/>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2366166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2001-315E-43A1-B7DE-988CEA6D30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1A6103-B634-4AF2-B175-C84AB2DC5B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6FC47-8106-4EAF-9C8C-A2C823120B24}"/>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5" name="Footer Placeholder 4">
            <a:extLst>
              <a:ext uri="{FF2B5EF4-FFF2-40B4-BE49-F238E27FC236}">
                <a16:creationId xmlns:a16="http://schemas.microsoft.com/office/drawing/2014/main" id="{F793778C-4F12-41BF-951D-95C6DD3168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861217-9CE5-4882-BEE6-695FEBC98BCB}"/>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275332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D83885-851F-4EC4-B283-7D1CDECA76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06EA9B-3B60-4DA7-A708-79428C1A2E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53E441-22F3-4C93-A24D-168F106B594C}"/>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5" name="Footer Placeholder 4">
            <a:extLst>
              <a:ext uri="{FF2B5EF4-FFF2-40B4-BE49-F238E27FC236}">
                <a16:creationId xmlns:a16="http://schemas.microsoft.com/office/drawing/2014/main" id="{107A043D-E428-4523-B670-D59DA4E58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CF13D7-9A50-4FF1-B824-2F3C78C5BD97}"/>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141576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64D-B2DD-43FE-ABD3-D080D27E4C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E0912F-2FFE-4DCE-9713-EC9C548587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158F79-916C-464C-BA62-0C2CECA7E362}"/>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5" name="Footer Placeholder 4">
            <a:extLst>
              <a:ext uri="{FF2B5EF4-FFF2-40B4-BE49-F238E27FC236}">
                <a16:creationId xmlns:a16="http://schemas.microsoft.com/office/drawing/2014/main" id="{604AB385-10AD-4C98-8ADC-5EEC4B226F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919720-D644-4323-9F32-F5C9BD7BF5CD}"/>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2024398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BE56-54DA-44F7-8F8B-11D7D4CF55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CB780A-3727-4D80-B447-94E370064A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438B55B-9379-4B18-B2E2-675A8D044887}"/>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5" name="Footer Placeholder 4">
            <a:extLst>
              <a:ext uri="{FF2B5EF4-FFF2-40B4-BE49-F238E27FC236}">
                <a16:creationId xmlns:a16="http://schemas.microsoft.com/office/drawing/2014/main" id="{532A1611-C138-44B6-ACC6-4BE939A79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821042-CAAA-4409-B9C6-22CEBA481CF1}"/>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1554073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1481-2CC5-4620-A7AE-2C23CE1C2C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3AE9B6-13E5-4BAF-9A6E-4122CA2CD1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0C9A0D-CB23-4217-9111-5189937F69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D2E112-8226-4413-8346-2B204B39F7AF}"/>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6" name="Footer Placeholder 5">
            <a:extLst>
              <a:ext uri="{FF2B5EF4-FFF2-40B4-BE49-F238E27FC236}">
                <a16:creationId xmlns:a16="http://schemas.microsoft.com/office/drawing/2014/main" id="{3A860D41-8107-4517-9521-3B5BE68F4B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DDCB33-CD21-4D51-A586-A23A6ABED714}"/>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351911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41FE-55B0-4B00-8266-1B8C950008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9C1115-43B8-40D8-963B-8C5597FCF7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F2DA54-2E0E-4CF0-B40C-B70B1512021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1AA0DB1-1295-45F9-8BCA-7C5D5216F9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7BA7BF-4719-412C-A447-1CEFDDDAA9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FD0234-995F-4508-84DC-C08D00CE748D}"/>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8" name="Footer Placeholder 7">
            <a:extLst>
              <a:ext uri="{FF2B5EF4-FFF2-40B4-BE49-F238E27FC236}">
                <a16:creationId xmlns:a16="http://schemas.microsoft.com/office/drawing/2014/main" id="{04CE1575-10A2-4E21-AA7A-D4C4F9C41B4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0B548C-4C18-41AA-81A3-D8ECA1F54AC3}"/>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1736423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0965-E8B4-4793-B5E5-7F1C2AECEF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F1AD62-4ABB-4A38-9884-59BA51487A34}"/>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4" name="Footer Placeholder 3">
            <a:extLst>
              <a:ext uri="{FF2B5EF4-FFF2-40B4-BE49-F238E27FC236}">
                <a16:creationId xmlns:a16="http://schemas.microsoft.com/office/drawing/2014/main" id="{846A691F-203F-49DF-8901-06AEDB2801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0E8F68-B1DC-47F7-A0CD-C90DCBDAE20B}"/>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202126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38C00-B91A-4703-9615-8D8687D0F99E}"/>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3" name="Footer Placeholder 2">
            <a:extLst>
              <a:ext uri="{FF2B5EF4-FFF2-40B4-BE49-F238E27FC236}">
                <a16:creationId xmlns:a16="http://schemas.microsoft.com/office/drawing/2014/main" id="{9731AA0B-FDC3-48B4-ADCA-0FFDF528BE5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1001F6-3FFC-4046-B94B-0D660F2463EC}"/>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3604006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A15-96BD-42E5-AC1C-9CCA2583C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B374E0-5688-4EDC-9482-29F996E1A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E480FA-898D-4110-8294-B44FD3204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FBF6B1-B0A2-432F-A432-C5A992771382}"/>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6" name="Footer Placeholder 5">
            <a:extLst>
              <a:ext uri="{FF2B5EF4-FFF2-40B4-BE49-F238E27FC236}">
                <a16:creationId xmlns:a16="http://schemas.microsoft.com/office/drawing/2014/main" id="{A78CB833-878A-4A1A-9460-FEC8281503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0E058-AACA-4D77-907C-8888CAC03EA3}"/>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3576496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D955-9465-4DE6-ADF0-64E0BCB55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114A8C-0E43-4EB5-B55D-35D470F004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35D2AB-1E79-417C-97AC-9EBF5ED48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3E9A54-FCB2-4E2B-A42B-CA2BA0131096}"/>
              </a:ext>
            </a:extLst>
          </p:cNvPr>
          <p:cNvSpPr>
            <a:spLocks noGrp="1"/>
          </p:cNvSpPr>
          <p:nvPr>
            <p:ph type="dt" sz="half" idx="10"/>
          </p:nvPr>
        </p:nvSpPr>
        <p:spPr/>
        <p:txBody>
          <a:bodyPr/>
          <a:lstStyle/>
          <a:p>
            <a:fld id="{C082BB34-D291-4BED-8917-4EA0DFFED6D0}" type="datetimeFigureOut">
              <a:rPr lang="en-IN" smtClean="0"/>
              <a:t>10-11-2022</a:t>
            </a:fld>
            <a:endParaRPr lang="en-IN"/>
          </a:p>
        </p:txBody>
      </p:sp>
      <p:sp>
        <p:nvSpPr>
          <p:cNvPr id="6" name="Footer Placeholder 5">
            <a:extLst>
              <a:ext uri="{FF2B5EF4-FFF2-40B4-BE49-F238E27FC236}">
                <a16:creationId xmlns:a16="http://schemas.microsoft.com/office/drawing/2014/main" id="{5B5E5202-5909-46B4-8B19-C43545C8C5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5E175E-100E-4F3C-BE4C-B9BC4AECB567}"/>
              </a:ext>
            </a:extLst>
          </p:cNvPr>
          <p:cNvSpPr>
            <a:spLocks noGrp="1"/>
          </p:cNvSpPr>
          <p:nvPr>
            <p:ph type="sldNum" sz="quarter" idx="12"/>
          </p:nvPr>
        </p:nvSpPr>
        <p:spPr/>
        <p:txBody>
          <a:bodyPr/>
          <a:lstStyle/>
          <a:p>
            <a:fld id="{9694BDFF-21EB-4F9C-AE6B-D1D860C03903}" type="slidenum">
              <a:rPr lang="en-IN" smtClean="0"/>
              <a:t>‹#›</a:t>
            </a:fld>
            <a:endParaRPr lang="en-IN"/>
          </a:p>
        </p:txBody>
      </p:sp>
    </p:spTree>
    <p:extLst>
      <p:ext uri="{BB962C8B-B14F-4D97-AF65-F5344CB8AC3E}">
        <p14:creationId xmlns:p14="http://schemas.microsoft.com/office/powerpoint/2010/main" val="922758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93000" t="1000" r="1000" b="9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9646CD-004E-4B59-921E-E086DB21B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EBF808-79FA-470D-A77D-B70FD6CC5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039745-E165-491F-9622-36F3C0EFF3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2BB34-D291-4BED-8917-4EA0DFFED6D0}" type="datetimeFigureOut">
              <a:rPr lang="en-IN" smtClean="0"/>
              <a:t>10-11-2022</a:t>
            </a:fld>
            <a:endParaRPr lang="en-IN"/>
          </a:p>
        </p:txBody>
      </p:sp>
      <p:sp>
        <p:nvSpPr>
          <p:cNvPr id="5" name="Footer Placeholder 4">
            <a:extLst>
              <a:ext uri="{FF2B5EF4-FFF2-40B4-BE49-F238E27FC236}">
                <a16:creationId xmlns:a16="http://schemas.microsoft.com/office/drawing/2014/main" id="{7006D56E-D40A-4B87-80BF-5B91DBEB3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FA0ACD-F9C3-4E41-AC03-3398BACB2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4BDFF-21EB-4F9C-AE6B-D1D860C03903}" type="slidenum">
              <a:rPr lang="en-IN" smtClean="0"/>
              <a:t>‹#›</a:t>
            </a:fld>
            <a:endParaRPr lang="en-IN"/>
          </a:p>
        </p:txBody>
      </p:sp>
    </p:spTree>
    <p:extLst>
      <p:ext uri="{BB962C8B-B14F-4D97-AF65-F5344CB8AC3E}">
        <p14:creationId xmlns:p14="http://schemas.microsoft.com/office/powerpoint/2010/main" val="3493753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9FE0-2828-4F94-A6AD-4C0847C0FB4B}"/>
              </a:ext>
            </a:extLst>
          </p:cNvPr>
          <p:cNvSpPr>
            <a:spLocks noGrp="1"/>
          </p:cNvSpPr>
          <p:nvPr>
            <p:ph type="ctrTitle"/>
          </p:nvPr>
        </p:nvSpPr>
        <p:spPr>
          <a:xfrm>
            <a:off x="1428307" y="1158950"/>
            <a:ext cx="9144000" cy="1213330"/>
          </a:xfrm>
        </p:spPr>
        <p:txBody>
          <a:bodyPr>
            <a:normAutofit fontScale="90000"/>
          </a:bodyPr>
          <a:lstStyle/>
          <a:p>
            <a:r>
              <a:rPr lang="en-US" sz="7300" b="1" dirty="0">
                <a:solidFill>
                  <a:srgbClr val="C00000"/>
                </a:solidFill>
              </a:rPr>
              <a:t>Capstone Project</a:t>
            </a:r>
            <a:r>
              <a:rPr lang="en-US" b="1" dirty="0"/>
              <a:t> </a:t>
            </a:r>
            <a:br>
              <a:rPr lang="en-US" b="1" dirty="0"/>
            </a:br>
            <a:r>
              <a:rPr lang="en-US" sz="5300" b="1" dirty="0"/>
              <a:t>(UNSUPERVISED ML)</a:t>
            </a:r>
            <a:endParaRPr lang="en-IN" b="1" dirty="0"/>
          </a:p>
        </p:txBody>
      </p:sp>
      <p:sp>
        <p:nvSpPr>
          <p:cNvPr id="3" name="Subtitle 2">
            <a:extLst>
              <a:ext uri="{FF2B5EF4-FFF2-40B4-BE49-F238E27FC236}">
                <a16:creationId xmlns:a16="http://schemas.microsoft.com/office/drawing/2014/main" id="{CD7D8467-41FB-4EDF-9429-EC21BDC8B0B3}"/>
              </a:ext>
            </a:extLst>
          </p:cNvPr>
          <p:cNvSpPr>
            <a:spLocks noGrp="1"/>
          </p:cNvSpPr>
          <p:nvPr>
            <p:ph type="subTitle" idx="1"/>
          </p:nvPr>
        </p:nvSpPr>
        <p:spPr>
          <a:xfrm>
            <a:off x="675519" y="2685683"/>
            <a:ext cx="10840962" cy="535982"/>
          </a:xfrm>
        </p:spPr>
        <p:txBody>
          <a:bodyPr>
            <a:normAutofit/>
          </a:bodyPr>
          <a:lstStyle/>
          <a:p>
            <a:r>
              <a:rPr lang="en-US" sz="3200" b="1" dirty="0">
                <a:latin typeface="+mj-lt"/>
              </a:rPr>
              <a:t>ZOMATO RESTAURANT CLUSTERING AND SENTIMENT ANALYSIS</a:t>
            </a:r>
            <a:endParaRPr lang="en-IN" sz="3200" dirty="0">
              <a:latin typeface="+mj-lt"/>
            </a:endParaRPr>
          </a:p>
        </p:txBody>
      </p:sp>
      <p:sp>
        <p:nvSpPr>
          <p:cNvPr id="4" name="TextBox 3">
            <a:extLst>
              <a:ext uri="{FF2B5EF4-FFF2-40B4-BE49-F238E27FC236}">
                <a16:creationId xmlns:a16="http://schemas.microsoft.com/office/drawing/2014/main" id="{4634A6D8-22C9-4764-AACD-43773A742ACB}"/>
              </a:ext>
            </a:extLst>
          </p:cNvPr>
          <p:cNvSpPr txBox="1"/>
          <p:nvPr/>
        </p:nvSpPr>
        <p:spPr>
          <a:xfrm>
            <a:off x="7265579" y="4035665"/>
            <a:ext cx="3600893" cy="1569660"/>
          </a:xfrm>
          <a:prstGeom prst="rect">
            <a:avLst/>
          </a:prstGeom>
          <a:noFill/>
        </p:spPr>
        <p:txBody>
          <a:bodyPr wrap="square" rtlCol="0">
            <a:spAutoFit/>
          </a:bodyPr>
          <a:lstStyle/>
          <a:p>
            <a:r>
              <a:rPr lang="en-US" sz="2400" b="1" dirty="0"/>
              <a:t>TEAM</a:t>
            </a:r>
          </a:p>
          <a:p>
            <a:pPr marL="285750" indent="-285750">
              <a:buClr>
                <a:srgbClr val="C00000"/>
              </a:buClr>
              <a:buFont typeface="Wingdings" panose="05000000000000000000" pitchFamily="2" charset="2"/>
              <a:buChar char="§"/>
            </a:pPr>
            <a:r>
              <a:rPr lang="en-US" sz="2400" dirty="0"/>
              <a:t>IQBAL </a:t>
            </a:r>
            <a:r>
              <a:rPr lang="en-US" sz="2400" dirty="0">
                <a:solidFill>
                  <a:srgbClr val="C00000"/>
                </a:solidFill>
              </a:rPr>
              <a:t>BABWANE</a:t>
            </a:r>
          </a:p>
          <a:p>
            <a:pPr marL="285750" indent="-285750">
              <a:buClr>
                <a:srgbClr val="C00000"/>
              </a:buClr>
              <a:buFont typeface="Wingdings" panose="05000000000000000000" pitchFamily="2" charset="2"/>
              <a:buChar char="§"/>
            </a:pPr>
            <a:r>
              <a:rPr lang="en-US" sz="2400" dirty="0"/>
              <a:t>SAMEER </a:t>
            </a:r>
            <a:r>
              <a:rPr lang="en-US" sz="2400" dirty="0">
                <a:solidFill>
                  <a:srgbClr val="C00000"/>
                </a:solidFill>
              </a:rPr>
              <a:t>ANSARI</a:t>
            </a:r>
          </a:p>
          <a:p>
            <a:pPr marL="285750" indent="-285750">
              <a:buClr>
                <a:srgbClr val="C00000"/>
              </a:buClr>
              <a:buFont typeface="Wingdings" panose="05000000000000000000" pitchFamily="2" charset="2"/>
              <a:buChar char="§"/>
            </a:pPr>
            <a:r>
              <a:rPr lang="en-US" sz="2400" dirty="0"/>
              <a:t>LUKMAN HAIDER </a:t>
            </a:r>
            <a:r>
              <a:rPr lang="en-US" sz="2400" dirty="0">
                <a:solidFill>
                  <a:srgbClr val="C00000"/>
                </a:solidFill>
              </a:rPr>
              <a:t>KHAN</a:t>
            </a:r>
            <a:endParaRPr lang="en-IN" sz="2400" dirty="0">
              <a:solidFill>
                <a:srgbClr val="C00000"/>
              </a:solidFill>
            </a:endParaRPr>
          </a:p>
        </p:txBody>
      </p:sp>
      <p:sp>
        <p:nvSpPr>
          <p:cNvPr id="5" name="TextBox 4">
            <a:extLst>
              <a:ext uri="{FF2B5EF4-FFF2-40B4-BE49-F238E27FC236}">
                <a16:creationId xmlns:a16="http://schemas.microsoft.com/office/drawing/2014/main" id="{6EA718D9-3F8A-4DBC-AC16-982309EB91D9}"/>
              </a:ext>
            </a:extLst>
          </p:cNvPr>
          <p:cNvSpPr txBox="1"/>
          <p:nvPr/>
        </p:nvSpPr>
        <p:spPr>
          <a:xfrm>
            <a:off x="6650665" y="6120747"/>
            <a:ext cx="5253554" cy="400110"/>
          </a:xfrm>
          <a:prstGeom prst="rect">
            <a:avLst/>
          </a:prstGeom>
          <a:noFill/>
        </p:spPr>
        <p:txBody>
          <a:bodyPr wrap="none" rtlCol="0">
            <a:spAutoFit/>
          </a:bodyPr>
          <a:lstStyle/>
          <a:p>
            <a:r>
              <a:rPr lang="en-US" sz="2000" dirty="0">
                <a:solidFill>
                  <a:srgbClr val="C00000"/>
                </a:solidFill>
              </a:rPr>
              <a:t>~</a:t>
            </a:r>
            <a:r>
              <a:rPr lang="en-US" sz="2000" dirty="0"/>
              <a:t> UNDER THE GUIDANCE OF TEAM </a:t>
            </a:r>
            <a:r>
              <a:rPr lang="en-US" sz="2000" dirty="0">
                <a:solidFill>
                  <a:srgbClr val="C00000"/>
                </a:solidFill>
              </a:rPr>
              <a:t>ALMABETTER</a:t>
            </a:r>
            <a:endParaRPr lang="en-IN" sz="2000" dirty="0">
              <a:solidFill>
                <a:srgbClr val="C00000"/>
              </a:solidFill>
            </a:endParaRPr>
          </a:p>
        </p:txBody>
      </p:sp>
      <p:pic>
        <p:nvPicPr>
          <p:cNvPr id="2052" name="Picture 4" descr="Zomato and the Unit Economics Problem">
            <a:extLst>
              <a:ext uri="{FF2B5EF4-FFF2-40B4-BE49-F238E27FC236}">
                <a16:creationId xmlns:a16="http://schemas.microsoft.com/office/drawing/2014/main" id="{A3B82583-3268-4D63-9169-2756DBB72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36335"/>
            <a:ext cx="5727404" cy="322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5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Open-contributions/Amey_Nlp_Lemmatization_stemming.md at master ·  Learn-Write-Repeat/Open-contributions · GitHub">
            <a:extLst>
              <a:ext uri="{FF2B5EF4-FFF2-40B4-BE49-F238E27FC236}">
                <a16:creationId xmlns:a16="http://schemas.microsoft.com/office/drawing/2014/main" id="{03C8DD51-2323-4D49-A4B9-F4A5202852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789"/>
          <a:stretch/>
        </p:blipFill>
        <p:spPr bwMode="auto">
          <a:xfrm>
            <a:off x="95693" y="3175144"/>
            <a:ext cx="2847199" cy="3657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510" name="Picture 6" descr="Tokenization algorithms in Natural Language Processing (NLP) | by Mehul  Gupta | Data Science in your pocket | Medium">
            <a:extLst>
              <a:ext uri="{FF2B5EF4-FFF2-40B4-BE49-F238E27FC236}">
                <a16:creationId xmlns:a16="http://schemas.microsoft.com/office/drawing/2014/main" id="{731DE601-99A4-4F3D-B2F1-E2771D12A68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511074" y="849043"/>
            <a:ext cx="5791200" cy="31362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514" name="Picture 10" descr="Topic Modelling Visualisation using Gephi. | Download Scientific Diagram">
            <a:extLst>
              <a:ext uri="{FF2B5EF4-FFF2-40B4-BE49-F238E27FC236}">
                <a16:creationId xmlns:a16="http://schemas.microsoft.com/office/drawing/2014/main" id="{2A261B86-5CFE-4DAF-B97B-AD6E8F5B22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0" y="170121"/>
            <a:ext cx="2772562" cy="27073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506" name="Picture 2" descr="Understanding Natural Language | HPCC Systems">
            <a:extLst>
              <a:ext uri="{FF2B5EF4-FFF2-40B4-BE49-F238E27FC236}">
                <a16:creationId xmlns:a16="http://schemas.microsoft.com/office/drawing/2014/main" id="{39A2F4C2-83A2-45A2-842D-CFD8E072C4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307" y="3891191"/>
            <a:ext cx="6096000" cy="29416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512" name="Picture 8" descr="What are Stop words in NLP and Why we should remove them? - Wisdom ML">
            <a:extLst>
              <a:ext uri="{FF2B5EF4-FFF2-40B4-BE49-F238E27FC236}">
                <a16:creationId xmlns:a16="http://schemas.microsoft.com/office/drawing/2014/main" id="{93F36310-A148-49A4-AA08-AC5DB5159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0455" y="25172"/>
            <a:ext cx="4225852" cy="32298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12E64-F706-46F4-92EA-0689CE9BC9A6}"/>
              </a:ext>
            </a:extLst>
          </p:cNvPr>
          <p:cNvSpPr txBox="1"/>
          <p:nvPr/>
        </p:nvSpPr>
        <p:spPr>
          <a:xfrm>
            <a:off x="1679944" y="2420185"/>
            <a:ext cx="1262948" cy="276999"/>
          </a:xfrm>
          <a:prstGeom prst="rect">
            <a:avLst/>
          </a:prstGeom>
          <a:noFill/>
        </p:spPr>
        <p:txBody>
          <a:bodyPr wrap="square" rtlCol="0">
            <a:spAutoFit/>
          </a:bodyPr>
          <a:lstStyle/>
          <a:p>
            <a:r>
              <a:rPr lang="en-US" sz="1200" dirty="0"/>
              <a:t>Topic modelling</a:t>
            </a:r>
            <a:endParaRPr lang="en-IN" sz="1200" dirty="0"/>
          </a:p>
        </p:txBody>
      </p:sp>
      <p:sp>
        <p:nvSpPr>
          <p:cNvPr id="10" name="TextBox 9">
            <a:extLst>
              <a:ext uri="{FF2B5EF4-FFF2-40B4-BE49-F238E27FC236}">
                <a16:creationId xmlns:a16="http://schemas.microsoft.com/office/drawing/2014/main" id="{F9EC3635-CC12-43CD-A7EA-ABF5531DF0E9}"/>
              </a:ext>
            </a:extLst>
          </p:cNvPr>
          <p:cNvSpPr txBox="1"/>
          <p:nvPr/>
        </p:nvSpPr>
        <p:spPr>
          <a:xfrm>
            <a:off x="10843783" y="2739016"/>
            <a:ext cx="990255" cy="276999"/>
          </a:xfrm>
          <a:prstGeom prst="rect">
            <a:avLst/>
          </a:prstGeom>
          <a:noFill/>
        </p:spPr>
        <p:txBody>
          <a:bodyPr wrap="square" rtlCol="0">
            <a:spAutoFit/>
          </a:bodyPr>
          <a:lstStyle/>
          <a:p>
            <a:r>
              <a:rPr lang="en-US" sz="1200" dirty="0"/>
              <a:t>Stop words</a:t>
            </a:r>
            <a:endParaRPr lang="en-IN" sz="1200" dirty="0"/>
          </a:p>
        </p:txBody>
      </p:sp>
      <p:sp>
        <p:nvSpPr>
          <p:cNvPr id="5" name="TextBox 4">
            <a:extLst>
              <a:ext uri="{FF2B5EF4-FFF2-40B4-BE49-F238E27FC236}">
                <a16:creationId xmlns:a16="http://schemas.microsoft.com/office/drawing/2014/main" id="{21B2EA03-78EE-49EC-9FC9-641DD61B8EAB}"/>
              </a:ext>
            </a:extLst>
          </p:cNvPr>
          <p:cNvSpPr txBox="1"/>
          <p:nvPr/>
        </p:nvSpPr>
        <p:spPr>
          <a:xfrm>
            <a:off x="3976170" y="4713808"/>
            <a:ext cx="1331008" cy="707886"/>
          </a:xfrm>
          <a:prstGeom prst="rect">
            <a:avLst/>
          </a:prstGeom>
          <a:noFill/>
        </p:spPr>
        <p:txBody>
          <a:bodyPr wrap="square" rtlCol="0">
            <a:spAutoFit/>
          </a:bodyPr>
          <a:lstStyle/>
          <a:p>
            <a:r>
              <a:rPr lang="en-US" sz="4000" b="1" dirty="0">
                <a:solidFill>
                  <a:srgbClr val="C00000"/>
                </a:solidFill>
              </a:rPr>
              <a:t>NLP</a:t>
            </a:r>
            <a:endParaRPr lang="en-IN" sz="4000" b="1" dirty="0">
              <a:solidFill>
                <a:srgbClr val="C00000"/>
              </a:solidFill>
            </a:endParaRPr>
          </a:p>
        </p:txBody>
      </p:sp>
      <p:sp>
        <p:nvSpPr>
          <p:cNvPr id="7" name="Rectangle 6">
            <a:extLst>
              <a:ext uri="{FF2B5EF4-FFF2-40B4-BE49-F238E27FC236}">
                <a16:creationId xmlns:a16="http://schemas.microsoft.com/office/drawing/2014/main" id="{B5A753D0-C53B-441A-A26C-CCD0B43E0A63}"/>
              </a:ext>
            </a:extLst>
          </p:cNvPr>
          <p:cNvSpPr/>
          <p:nvPr/>
        </p:nvSpPr>
        <p:spPr>
          <a:xfrm>
            <a:off x="2828650" y="3699138"/>
            <a:ext cx="3285900" cy="1799958"/>
          </a:xfrm>
          <a:prstGeom prst="rect">
            <a:avLst/>
          </a:prstGeom>
          <a:noFill/>
        </p:spPr>
        <p:txBody>
          <a:bodyPr wrap="none" lIns="91440" tIns="45720" rIns="91440" bIns="45720">
            <a:prstTxWarp prst="textArchDown">
              <a:avLst>
                <a:gd name="adj" fmla="val 73265"/>
              </a:avLst>
            </a:prstTxWarp>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Techniques</a:t>
            </a:r>
          </a:p>
        </p:txBody>
      </p:sp>
    </p:spTree>
    <p:extLst>
      <p:ext uri="{BB962C8B-B14F-4D97-AF65-F5344CB8AC3E}">
        <p14:creationId xmlns:p14="http://schemas.microsoft.com/office/powerpoint/2010/main" val="170893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7795-3304-4CCE-8B92-0C7AF6BF6BBF}"/>
              </a:ext>
            </a:extLst>
          </p:cNvPr>
          <p:cNvSpPr>
            <a:spLocks noGrp="1"/>
          </p:cNvSpPr>
          <p:nvPr>
            <p:ph type="title"/>
          </p:nvPr>
        </p:nvSpPr>
        <p:spPr>
          <a:xfrm>
            <a:off x="1725132" y="372139"/>
            <a:ext cx="8741735" cy="733647"/>
          </a:xfrm>
        </p:spPr>
        <p:txBody>
          <a:bodyPr>
            <a:normAutofit/>
          </a:bodyPr>
          <a:lstStyle/>
          <a:p>
            <a:r>
              <a:rPr lang="en-US" sz="4000" b="1" dirty="0">
                <a:solidFill>
                  <a:srgbClr val="C00000"/>
                </a:solidFill>
              </a:rPr>
              <a:t>Elbow method to find appropriate 'K' value</a:t>
            </a:r>
            <a:endParaRPr lang="en-IN" sz="4000" b="1" dirty="0">
              <a:solidFill>
                <a:srgbClr val="C00000"/>
              </a:solidFill>
            </a:endParaRPr>
          </a:p>
        </p:txBody>
      </p:sp>
      <p:pic>
        <p:nvPicPr>
          <p:cNvPr id="8194" name="Picture 2">
            <a:extLst>
              <a:ext uri="{FF2B5EF4-FFF2-40B4-BE49-F238E27FC236}">
                <a16:creationId xmlns:a16="http://schemas.microsoft.com/office/drawing/2014/main" id="{6294D47A-D85D-4920-82C1-36C9A4EC2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159" y="1222744"/>
            <a:ext cx="7947680" cy="4412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25208F-A1C3-4386-870C-405128694881}"/>
              </a:ext>
            </a:extLst>
          </p:cNvPr>
          <p:cNvSpPr txBox="1"/>
          <p:nvPr/>
        </p:nvSpPr>
        <p:spPr>
          <a:xfrm>
            <a:off x="2269021" y="5935223"/>
            <a:ext cx="7942495"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Since here elbow occurs from 10 onwards, we can take k = 15 as optimum value</a:t>
            </a:r>
            <a:endParaRPr lang="en-IN" dirty="0"/>
          </a:p>
        </p:txBody>
      </p:sp>
    </p:spTree>
    <p:extLst>
      <p:ext uri="{BB962C8B-B14F-4D97-AF65-F5344CB8AC3E}">
        <p14:creationId xmlns:p14="http://schemas.microsoft.com/office/powerpoint/2010/main" val="761800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CC1C42A-4188-46A4-9C98-BF72BDDCC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5714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0707B3-D779-40C3-89F6-4115032359D7}"/>
              </a:ext>
            </a:extLst>
          </p:cNvPr>
          <p:cNvSpPr txBox="1"/>
          <p:nvPr/>
        </p:nvSpPr>
        <p:spPr>
          <a:xfrm>
            <a:off x="1951555" y="5830928"/>
            <a:ext cx="8288890" cy="646331"/>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By using Agglomerative Clustering, we came with the above dendrograms. At Euclidean Distance of 1.8, we got best cluster 15 with silhouette score of 0.238</a:t>
            </a:r>
          </a:p>
        </p:txBody>
      </p:sp>
    </p:spTree>
    <p:extLst>
      <p:ext uri="{BB962C8B-B14F-4D97-AF65-F5344CB8AC3E}">
        <p14:creationId xmlns:p14="http://schemas.microsoft.com/office/powerpoint/2010/main" val="43794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7C7B-FF33-4344-8359-1BB868364623}"/>
              </a:ext>
            </a:extLst>
          </p:cNvPr>
          <p:cNvSpPr>
            <a:spLocks noGrp="1"/>
          </p:cNvSpPr>
          <p:nvPr>
            <p:ph type="title"/>
          </p:nvPr>
        </p:nvSpPr>
        <p:spPr>
          <a:xfrm>
            <a:off x="2926169" y="311518"/>
            <a:ext cx="6339662" cy="616136"/>
          </a:xfrm>
        </p:spPr>
        <p:txBody>
          <a:bodyPr>
            <a:normAutofit fontScale="90000"/>
          </a:bodyPr>
          <a:lstStyle/>
          <a:p>
            <a:r>
              <a:rPr lang="en-US" sz="4000" b="1" dirty="0">
                <a:solidFill>
                  <a:srgbClr val="C00000"/>
                </a:solidFill>
              </a:rPr>
              <a:t>SILHOUETTE SCORE OF CLUSTERS</a:t>
            </a:r>
            <a:endParaRPr lang="en-IN" sz="4000" b="1" dirty="0">
              <a:solidFill>
                <a:srgbClr val="C00000"/>
              </a:solidFill>
            </a:endParaRPr>
          </a:p>
        </p:txBody>
      </p:sp>
      <p:pic>
        <p:nvPicPr>
          <p:cNvPr id="7170" name="Picture 2">
            <a:extLst>
              <a:ext uri="{FF2B5EF4-FFF2-40B4-BE49-F238E27FC236}">
                <a16:creationId xmlns:a16="http://schemas.microsoft.com/office/drawing/2014/main" id="{FD27B694-644E-46C2-B921-E1A1AC2DE0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3943" y="1006363"/>
            <a:ext cx="9304114" cy="48452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C7BE99-30D6-4191-B957-ADBC03C81510}"/>
              </a:ext>
            </a:extLst>
          </p:cNvPr>
          <p:cNvSpPr txBox="1"/>
          <p:nvPr/>
        </p:nvSpPr>
        <p:spPr>
          <a:xfrm>
            <a:off x="735570" y="6107374"/>
            <a:ext cx="10720860" cy="369332"/>
          </a:xfrm>
          <a:prstGeom prst="rect">
            <a:avLst/>
          </a:prstGeom>
          <a:noFill/>
        </p:spPr>
        <p:txBody>
          <a:bodyPr wrap="square" rtlCol="0">
            <a:spAutoFit/>
          </a:bodyPr>
          <a:lstStyle/>
          <a:p>
            <a:pPr marL="285750" indent="-285750" algn="ctr">
              <a:buFont typeface="Wingdings" panose="05000000000000000000" pitchFamily="2" charset="2"/>
              <a:buChar char="q"/>
            </a:pPr>
            <a:r>
              <a:rPr lang="en-US" dirty="0"/>
              <a:t>From the above graph we can take k = 15 as optimum value of silhouette score</a:t>
            </a:r>
          </a:p>
        </p:txBody>
      </p:sp>
    </p:spTree>
    <p:extLst>
      <p:ext uri="{BB962C8B-B14F-4D97-AF65-F5344CB8AC3E}">
        <p14:creationId xmlns:p14="http://schemas.microsoft.com/office/powerpoint/2010/main" val="366985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638E0D-0CB5-49F0-9E6B-D98BA61A13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050"/>
          <a:stretch/>
        </p:blipFill>
        <p:spPr>
          <a:xfrm>
            <a:off x="0" y="637953"/>
            <a:ext cx="12192000" cy="6220047"/>
          </a:xfrm>
        </p:spPr>
      </p:pic>
      <p:sp>
        <p:nvSpPr>
          <p:cNvPr id="6" name="TextBox 5">
            <a:extLst>
              <a:ext uri="{FF2B5EF4-FFF2-40B4-BE49-F238E27FC236}">
                <a16:creationId xmlns:a16="http://schemas.microsoft.com/office/drawing/2014/main" id="{6727EC7C-F516-400C-B0A6-77026E770B38}"/>
              </a:ext>
            </a:extLst>
          </p:cNvPr>
          <p:cNvSpPr txBox="1"/>
          <p:nvPr/>
        </p:nvSpPr>
        <p:spPr>
          <a:xfrm>
            <a:off x="4559596" y="167612"/>
            <a:ext cx="3072808" cy="369332"/>
          </a:xfrm>
          <a:prstGeom prst="rect">
            <a:avLst/>
          </a:prstGeom>
          <a:noFill/>
        </p:spPr>
        <p:txBody>
          <a:bodyPr wrap="square" rtlCol="0">
            <a:spAutoFit/>
          </a:bodyPr>
          <a:lstStyle/>
          <a:p>
            <a:r>
              <a:rPr lang="en-US" b="1" dirty="0">
                <a:solidFill>
                  <a:srgbClr val="C00000"/>
                </a:solidFill>
              </a:rPr>
              <a:t>Clusters of K-Means Clustering</a:t>
            </a:r>
            <a:endParaRPr lang="en-IN" b="1" dirty="0">
              <a:solidFill>
                <a:srgbClr val="C00000"/>
              </a:solidFill>
            </a:endParaRPr>
          </a:p>
        </p:txBody>
      </p:sp>
    </p:spTree>
    <p:extLst>
      <p:ext uri="{BB962C8B-B14F-4D97-AF65-F5344CB8AC3E}">
        <p14:creationId xmlns:p14="http://schemas.microsoft.com/office/powerpoint/2010/main" val="175776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1951FC-C7B3-4A80-986A-DC351D234FBF}"/>
              </a:ext>
            </a:extLst>
          </p:cNvPr>
          <p:cNvPicPr>
            <a:picLocks noChangeAspect="1"/>
          </p:cNvPicPr>
          <p:nvPr/>
        </p:nvPicPr>
        <p:blipFill rotWithShape="1">
          <a:blip r:embed="rId2">
            <a:extLst>
              <a:ext uri="{28A0092B-C50C-407E-A947-70E740481C1C}">
                <a14:useLocalDpi xmlns:a14="http://schemas.microsoft.com/office/drawing/2010/main" val="0"/>
              </a:ext>
            </a:extLst>
          </a:blip>
          <a:srcRect t="6636"/>
          <a:stretch/>
        </p:blipFill>
        <p:spPr>
          <a:xfrm>
            <a:off x="-1" y="637953"/>
            <a:ext cx="12192000" cy="6220047"/>
          </a:xfrm>
          <a:prstGeom prst="rect">
            <a:avLst/>
          </a:prstGeom>
        </p:spPr>
      </p:pic>
      <p:sp>
        <p:nvSpPr>
          <p:cNvPr id="6" name="TextBox 5">
            <a:extLst>
              <a:ext uri="{FF2B5EF4-FFF2-40B4-BE49-F238E27FC236}">
                <a16:creationId xmlns:a16="http://schemas.microsoft.com/office/drawing/2014/main" id="{701C7B26-E3C3-40C1-8273-C37D50CE0F71}"/>
              </a:ext>
            </a:extLst>
          </p:cNvPr>
          <p:cNvSpPr txBox="1"/>
          <p:nvPr/>
        </p:nvSpPr>
        <p:spPr>
          <a:xfrm>
            <a:off x="4271629" y="172930"/>
            <a:ext cx="3648739" cy="369332"/>
          </a:xfrm>
          <a:prstGeom prst="rect">
            <a:avLst/>
          </a:prstGeom>
          <a:noFill/>
        </p:spPr>
        <p:txBody>
          <a:bodyPr wrap="square" rtlCol="0">
            <a:spAutoFit/>
          </a:bodyPr>
          <a:lstStyle/>
          <a:p>
            <a:r>
              <a:rPr lang="en-US" b="1" dirty="0">
                <a:solidFill>
                  <a:srgbClr val="C00000"/>
                </a:solidFill>
              </a:rPr>
              <a:t>Clusters of Agglomerative Clustering</a:t>
            </a:r>
            <a:endParaRPr lang="en-IN" b="1" dirty="0">
              <a:solidFill>
                <a:srgbClr val="C00000"/>
              </a:solidFill>
            </a:endParaRPr>
          </a:p>
        </p:txBody>
      </p:sp>
    </p:spTree>
    <p:extLst>
      <p:ext uri="{BB962C8B-B14F-4D97-AF65-F5344CB8AC3E}">
        <p14:creationId xmlns:p14="http://schemas.microsoft.com/office/powerpoint/2010/main" val="301087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265A66-6DCC-4779-990C-A0FE7046CE64}"/>
              </a:ext>
            </a:extLst>
          </p:cNvPr>
          <p:cNvSpPr>
            <a:spLocks noGrp="1"/>
          </p:cNvSpPr>
          <p:nvPr>
            <p:ph idx="1"/>
          </p:nvPr>
        </p:nvSpPr>
        <p:spPr>
          <a:xfrm>
            <a:off x="838200" y="723014"/>
            <a:ext cx="10515600" cy="5453949"/>
          </a:xfrm>
        </p:spPr>
        <p:txBody>
          <a:bodyPr>
            <a:normAutofit/>
          </a:bodyPr>
          <a:lstStyle/>
          <a:p>
            <a:pPr marL="0" indent="0">
              <a:buNone/>
            </a:pPr>
            <a:r>
              <a:rPr lang="en-US" sz="3200" u="sng" dirty="0">
                <a:solidFill>
                  <a:srgbClr val="C00000"/>
                </a:solidFill>
              </a:rPr>
              <a:t>Data Description – 2</a:t>
            </a:r>
          </a:p>
          <a:p>
            <a:pPr marL="0" indent="0">
              <a:buNone/>
            </a:pPr>
            <a:r>
              <a:rPr lang="en-US" dirty="0"/>
              <a:t> - </a:t>
            </a:r>
            <a:r>
              <a:rPr lang="en-IN" dirty="0"/>
              <a:t>Zomato Restaurant reviews</a:t>
            </a:r>
          </a:p>
          <a:p>
            <a:pPr marL="0" indent="0">
              <a:buNone/>
            </a:pPr>
            <a:endParaRPr lang="en-IN" dirty="0"/>
          </a:p>
          <a:p>
            <a:r>
              <a:rPr lang="en-US" dirty="0"/>
              <a:t>Restaurant : Name of the Restaurant</a:t>
            </a:r>
          </a:p>
          <a:p>
            <a:r>
              <a:rPr lang="en-US" dirty="0"/>
              <a:t>Reviewer : Name of the Reviewer</a:t>
            </a:r>
          </a:p>
          <a:p>
            <a:r>
              <a:rPr lang="en-US" dirty="0"/>
              <a:t>Review : Review Text</a:t>
            </a:r>
          </a:p>
          <a:p>
            <a:r>
              <a:rPr lang="en-US" dirty="0"/>
              <a:t>Rating : Rating Provided by Reviewer</a:t>
            </a:r>
          </a:p>
          <a:p>
            <a:r>
              <a:rPr lang="en-US" dirty="0" err="1"/>
              <a:t>MetaData</a:t>
            </a:r>
            <a:r>
              <a:rPr lang="en-US" dirty="0"/>
              <a:t> : Reviewer Metadata - No. of Reviews and followers</a:t>
            </a:r>
          </a:p>
          <a:p>
            <a:r>
              <a:rPr lang="en-US" dirty="0"/>
              <a:t>Time: Date and Time of Review</a:t>
            </a:r>
          </a:p>
          <a:p>
            <a:r>
              <a:rPr lang="en-US" dirty="0"/>
              <a:t>Pictures : No. of pictures posted with review</a:t>
            </a:r>
          </a:p>
          <a:p>
            <a:pPr marL="0" indent="0">
              <a:buNone/>
            </a:pPr>
            <a:endParaRPr lang="en-IN" dirty="0"/>
          </a:p>
        </p:txBody>
      </p:sp>
    </p:spTree>
    <p:extLst>
      <p:ext uri="{BB962C8B-B14F-4D97-AF65-F5344CB8AC3E}">
        <p14:creationId xmlns:p14="http://schemas.microsoft.com/office/powerpoint/2010/main" val="76864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2FCCF0A-30F5-40C6-92E8-9BC4F2A8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066" y="839085"/>
            <a:ext cx="4850218" cy="2425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9D95736-BB6A-46FF-834A-BC57EA9FB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066" y="3742661"/>
            <a:ext cx="4850218" cy="2425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FBB7FE-8FFC-4885-8311-A6FC74E0C0DD}"/>
              </a:ext>
            </a:extLst>
          </p:cNvPr>
          <p:cNvSpPr txBox="1"/>
          <p:nvPr/>
        </p:nvSpPr>
        <p:spPr>
          <a:xfrm>
            <a:off x="2083980" y="1636140"/>
            <a:ext cx="3902150" cy="830997"/>
          </a:xfrm>
          <a:prstGeom prst="rect">
            <a:avLst/>
          </a:prstGeom>
          <a:noFill/>
        </p:spPr>
        <p:txBody>
          <a:bodyPr wrap="square" rtlCol="0">
            <a:spAutoFit/>
          </a:bodyPr>
          <a:lstStyle/>
          <a:p>
            <a:pPr marL="285750" indent="-285750">
              <a:buFont typeface="Wingdings" panose="05000000000000000000" pitchFamily="2" charset="2"/>
              <a:buChar char="q"/>
            </a:pPr>
            <a:r>
              <a:rPr lang="en-IN" sz="2400" dirty="0" err="1"/>
              <a:t>Wordcloud</a:t>
            </a:r>
            <a:r>
              <a:rPr lang="en-IN" sz="2400" dirty="0"/>
              <a:t> for all Reviews</a:t>
            </a:r>
          </a:p>
          <a:p>
            <a:endParaRPr lang="en-IN" sz="2400" dirty="0"/>
          </a:p>
        </p:txBody>
      </p:sp>
      <p:sp>
        <p:nvSpPr>
          <p:cNvPr id="5" name="TextBox 4">
            <a:extLst>
              <a:ext uri="{FF2B5EF4-FFF2-40B4-BE49-F238E27FC236}">
                <a16:creationId xmlns:a16="http://schemas.microsoft.com/office/drawing/2014/main" id="{F7D54F4D-4B0A-4652-BF69-47DD45F78A4B}"/>
              </a:ext>
            </a:extLst>
          </p:cNvPr>
          <p:cNvSpPr txBox="1"/>
          <p:nvPr/>
        </p:nvSpPr>
        <p:spPr>
          <a:xfrm>
            <a:off x="0" y="0"/>
            <a:ext cx="2764465" cy="584775"/>
          </a:xfrm>
          <a:prstGeom prst="rect">
            <a:avLst/>
          </a:prstGeom>
          <a:noFill/>
        </p:spPr>
        <p:txBody>
          <a:bodyPr wrap="square" rtlCol="0">
            <a:spAutoFit/>
          </a:bodyPr>
          <a:lstStyle/>
          <a:p>
            <a:r>
              <a:rPr lang="en-US" sz="3200" b="1" dirty="0">
                <a:solidFill>
                  <a:srgbClr val="C00000"/>
                </a:solidFill>
              </a:rPr>
              <a:t>WORDCLOUD</a:t>
            </a:r>
            <a:endParaRPr lang="en-IN" sz="3200" b="1" dirty="0">
              <a:solidFill>
                <a:srgbClr val="C00000"/>
              </a:solidFill>
            </a:endParaRPr>
          </a:p>
        </p:txBody>
      </p:sp>
      <p:sp>
        <p:nvSpPr>
          <p:cNvPr id="8" name="TextBox 7">
            <a:extLst>
              <a:ext uri="{FF2B5EF4-FFF2-40B4-BE49-F238E27FC236}">
                <a16:creationId xmlns:a16="http://schemas.microsoft.com/office/drawing/2014/main" id="{695A7172-5770-413C-A0AE-05F96C00BC96}"/>
              </a:ext>
            </a:extLst>
          </p:cNvPr>
          <p:cNvSpPr txBox="1"/>
          <p:nvPr/>
        </p:nvSpPr>
        <p:spPr>
          <a:xfrm>
            <a:off x="712382" y="4724382"/>
            <a:ext cx="5383618" cy="830997"/>
          </a:xfrm>
          <a:prstGeom prst="rect">
            <a:avLst/>
          </a:prstGeom>
          <a:noFill/>
        </p:spPr>
        <p:txBody>
          <a:bodyPr wrap="square" rtlCol="0">
            <a:spAutoFit/>
          </a:bodyPr>
          <a:lstStyle/>
          <a:p>
            <a:pPr marL="285750" indent="-285750">
              <a:buFont typeface="Wingdings" panose="05000000000000000000" pitchFamily="2" charset="2"/>
              <a:buChar char="q"/>
            </a:pPr>
            <a:r>
              <a:rPr lang="en-IN" sz="2400" dirty="0" err="1"/>
              <a:t>Wordcloud</a:t>
            </a:r>
            <a:r>
              <a:rPr lang="en-IN" sz="2400" dirty="0"/>
              <a:t> for Reviews for more than </a:t>
            </a:r>
          </a:p>
          <a:p>
            <a:r>
              <a:rPr lang="en-IN" sz="2400" dirty="0"/>
              <a:t>3 ratings</a:t>
            </a:r>
          </a:p>
        </p:txBody>
      </p:sp>
    </p:spTree>
    <p:extLst>
      <p:ext uri="{BB962C8B-B14F-4D97-AF65-F5344CB8AC3E}">
        <p14:creationId xmlns:p14="http://schemas.microsoft.com/office/powerpoint/2010/main" val="1527336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7F23275-7A43-4C51-A99D-41C8B7F41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3614"/>
            <a:ext cx="6067425" cy="49149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1C2BD26D-777F-4CF4-BDAE-419C860C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4152"/>
            <a:ext cx="5534025" cy="3912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F1C08E-9F3D-40E8-88BE-00B55CFDDBA8}"/>
              </a:ext>
            </a:extLst>
          </p:cNvPr>
          <p:cNvSpPr txBox="1"/>
          <p:nvPr/>
        </p:nvSpPr>
        <p:spPr>
          <a:xfrm>
            <a:off x="956773" y="5623848"/>
            <a:ext cx="3909019" cy="369332"/>
          </a:xfrm>
          <a:prstGeom prst="rect">
            <a:avLst/>
          </a:prstGeom>
          <a:noFill/>
        </p:spPr>
        <p:txBody>
          <a:bodyPr wrap="none" rtlCol="0">
            <a:spAutoFit/>
          </a:bodyPr>
          <a:lstStyle/>
          <a:p>
            <a:pPr marL="285750" indent="-285750">
              <a:buFont typeface="Wingdings" panose="05000000000000000000" pitchFamily="2" charset="2"/>
              <a:buChar char="q"/>
            </a:pPr>
            <a:r>
              <a:rPr lang="en-US" dirty="0"/>
              <a:t>5.0 has maximum number of Ratings</a:t>
            </a:r>
            <a:endParaRPr lang="en-IN" dirty="0"/>
          </a:p>
        </p:txBody>
      </p:sp>
      <p:sp>
        <p:nvSpPr>
          <p:cNvPr id="8" name="Title 1">
            <a:extLst>
              <a:ext uri="{FF2B5EF4-FFF2-40B4-BE49-F238E27FC236}">
                <a16:creationId xmlns:a16="http://schemas.microsoft.com/office/drawing/2014/main" id="{D5CF2F8C-1F4B-4E76-8A1D-8E3F8D932A3E}"/>
              </a:ext>
            </a:extLst>
          </p:cNvPr>
          <p:cNvSpPr txBox="1">
            <a:spLocks/>
          </p:cNvSpPr>
          <p:nvPr/>
        </p:nvSpPr>
        <p:spPr>
          <a:xfrm>
            <a:off x="0" y="0"/>
            <a:ext cx="1447800" cy="9342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EDA</a:t>
            </a:r>
            <a:endParaRPr lang="en-IN" b="1" dirty="0">
              <a:solidFill>
                <a:srgbClr val="C00000"/>
              </a:solidFill>
            </a:endParaRPr>
          </a:p>
        </p:txBody>
      </p:sp>
      <p:sp>
        <p:nvSpPr>
          <p:cNvPr id="6" name="TextBox 5">
            <a:extLst>
              <a:ext uri="{FF2B5EF4-FFF2-40B4-BE49-F238E27FC236}">
                <a16:creationId xmlns:a16="http://schemas.microsoft.com/office/drawing/2014/main" id="{3CFE3352-2F32-4162-A6B9-3031FEFF2244}"/>
              </a:ext>
            </a:extLst>
          </p:cNvPr>
          <p:cNvSpPr txBox="1"/>
          <p:nvPr/>
        </p:nvSpPr>
        <p:spPr>
          <a:xfrm>
            <a:off x="6000307" y="5993180"/>
            <a:ext cx="6163118"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err="1"/>
              <a:t>Anvesh</a:t>
            </a:r>
            <a:r>
              <a:rPr lang="en-US" dirty="0"/>
              <a:t> Chowdary is the customer which has given reviews most of the time </a:t>
            </a:r>
            <a:endParaRPr lang="en-IN" dirty="0"/>
          </a:p>
        </p:txBody>
      </p:sp>
    </p:spTree>
    <p:extLst>
      <p:ext uri="{BB962C8B-B14F-4D97-AF65-F5344CB8AC3E}">
        <p14:creationId xmlns:p14="http://schemas.microsoft.com/office/powerpoint/2010/main" val="112392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BDF8717-9B71-434A-9AE5-A7281EB44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2400"/>
            <a:ext cx="5819775" cy="5625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8040169-35BC-4499-A970-BFF308D95797}"/>
              </a:ext>
            </a:extLst>
          </p:cNvPr>
          <p:cNvSpPr txBox="1">
            <a:spLocks/>
          </p:cNvSpPr>
          <p:nvPr/>
        </p:nvSpPr>
        <p:spPr>
          <a:xfrm>
            <a:off x="0" y="0"/>
            <a:ext cx="1447800" cy="9342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EDA</a:t>
            </a:r>
            <a:endParaRPr lang="en-IN" b="1" dirty="0">
              <a:solidFill>
                <a:srgbClr val="C00000"/>
              </a:solidFill>
            </a:endParaRPr>
          </a:p>
        </p:txBody>
      </p:sp>
      <p:sp>
        <p:nvSpPr>
          <p:cNvPr id="4" name="TextBox 3">
            <a:extLst>
              <a:ext uri="{FF2B5EF4-FFF2-40B4-BE49-F238E27FC236}">
                <a16:creationId xmlns:a16="http://schemas.microsoft.com/office/drawing/2014/main" id="{E099308B-63C6-483E-AAA6-E447B2340644}"/>
              </a:ext>
            </a:extLst>
          </p:cNvPr>
          <p:cNvSpPr txBox="1"/>
          <p:nvPr/>
        </p:nvSpPr>
        <p:spPr>
          <a:xfrm>
            <a:off x="6574245" y="2967335"/>
            <a:ext cx="4933507"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t>Top 10 restaurants with highest rating,</a:t>
            </a:r>
          </a:p>
          <a:p>
            <a:r>
              <a:rPr lang="en-US" dirty="0"/>
              <a:t>where, </a:t>
            </a:r>
            <a:r>
              <a:rPr lang="en-US" b="1" dirty="0">
                <a:solidFill>
                  <a:srgbClr val="C00000"/>
                </a:solidFill>
              </a:rPr>
              <a:t>AB’s – Absolute Barbecues </a:t>
            </a:r>
            <a:r>
              <a:rPr lang="en-US" dirty="0"/>
              <a:t>is leading among all </a:t>
            </a:r>
            <a:endParaRPr lang="en-IN" dirty="0"/>
          </a:p>
        </p:txBody>
      </p:sp>
    </p:spTree>
    <p:extLst>
      <p:ext uri="{BB962C8B-B14F-4D97-AF65-F5344CB8AC3E}">
        <p14:creationId xmlns:p14="http://schemas.microsoft.com/office/powerpoint/2010/main" val="2929884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ontent Writing - Marketing Tool, Content Writing Tips &amp; Content Writing  Services">
            <a:extLst>
              <a:ext uri="{FF2B5EF4-FFF2-40B4-BE49-F238E27FC236}">
                <a16:creationId xmlns:a16="http://schemas.microsoft.com/office/drawing/2014/main" id="{6040D56A-020F-4D13-9EBF-C99497939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378995" y="1166517"/>
            <a:ext cx="4582633" cy="53263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17BF39-2B88-47AC-BF43-AF839CB89854}"/>
              </a:ext>
            </a:extLst>
          </p:cNvPr>
          <p:cNvSpPr>
            <a:spLocks noGrp="1"/>
          </p:cNvSpPr>
          <p:nvPr>
            <p:ph type="title"/>
          </p:nvPr>
        </p:nvSpPr>
        <p:spPr/>
        <p:txBody>
          <a:bodyPr/>
          <a:lstStyle/>
          <a:p>
            <a:r>
              <a:rPr lang="en-US" b="1" dirty="0">
                <a:solidFill>
                  <a:srgbClr val="C00000"/>
                </a:solidFill>
              </a:rPr>
              <a:t>CONTENT</a:t>
            </a:r>
            <a:endParaRPr lang="en-IN" b="1" dirty="0">
              <a:solidFill>
                <a:srgbClr val="C00000"/>
              </a:solidFill>
            </a:endParaRPr>
          </a:p>
        </p:txBody>
      </p:sp>
      <p:sp>
        <p:nvSpPr>
          <p:cNvPr id="3" name="Content Placeholder 2">
            <a:extLst>
              <a:ext uri="{FF2B5EF4-FFF2-40B4-BE49-F238E27FC236}">
                <a16:creationId xmlns:a16="http://schemas.microsoft.com/office/drawing/2014/main" id="{755DD413-7767-489A-B672-F3F5F229E302}"/>
              </a:ext>
            </a:extLst>
          </p:cNvPr>
          <p:cNvSpPr>
            <a:spLocks noGrp="1"/>
          </p:cNvSpPr>
          <p:nvPr>
            <p:ph idx="1"/>
          </p:nvPr>
        </p:nvSpPr>
        <p:spPr/>
        <p:txBody>
          <a:bodyPr>
            <a:normAutofit/>
          </a:bodyPr>
          <a:lstStyle/>
          <a:p>
            <a:r>
              <a:rPr lang="en-US" sz="2400" dirty="0"/>
              <a:t>INTRODUCTION OF PROJECT</a:t>
            </a:r>
          </a:p>
          <a:p>
            <a:r>
              <a:rPr lang="en-US" sz="2400" dirty="0"/>
              <a:t>PROBLEM STATEMENT</a:t>
            </a:r>
          </a:p>
          <a:p>
            <a:r>
              <a:rPr lang="en-US" sz="2400" dirty="0"/>
              <a:t>DATA DESCRIPTION</a:t>
            </a:r>
          </a:p>
          <a:p>
            <a:r>
              <a:rPr lang="en-US" sz="2400" dirty="0"/>
              <a:t>EDA</a:t>
            </a:r>
          </a:p>
          <a:p>
            <a:r>
              <a:rPr lang="en-US" sz="2400" dirty="0"/>
              <a:t>FEATURE ENGINEERING</a:t>
            </a:r>
          </a:p>
          <a:p>
            <a:r>
              <a:rPr lang="en-US" sz="2400" dirty="0"/>
              <a:t>NLP OPERATIONS</a:t>
            </a:r>
          </a:p>
          <a:p>
            <a:r>
              <a:rPr lang="en-IN" sz="2400" dirty="0"/>
              <a:t>MACHINE LEARNING MODELS</a:t>
            </a:r>
          </a:p>
          <a:p>
            <a:r>
              <a:rPr lang="en-US" sz="2400" dirty="0"/>
              <a:t>CONCLUSION</a:t>
            </a:r>
          </a:p>
        </p:txBody>
      </p:sp>
    </p:spTree>
    <p:extLst>
      <p:ext uri="{BB962C8B-B14F-4D97-AF65-F5344CB8AC3E}">
        <p14:creationId xmlns:p14="http://schemas.microsoft.com/office/powerpoint/2010/main" val="3108806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FC89-E718-479D-8AA9-79DC0A611908}"/>
              </a:ext>
            </a:extLst>
          </p:cNvPr>
          <p:cNvSpPr>
            <a:spLocks noGrp="1"/>
          </p:cNvSpPr>
          <p:nvPr>
            <p:ph type="title"/>
          </p:nvPr>
        </p:nvSpPr>
        <p:spPr>
          <a:xfrm>
            <a:off x="0" y="0"/>
            <a:ext cx="10515600" cy="789762"/>
          </a:xfrm>
        </p:spPr>
        <p:txBody>
          <a:bodyPr/>
          <a:lstStyle/>
          <a:p>
            <a:r>
              <a:rPr lang="en-US" b="1" dirty="0">
                <a:solidFill>
                  <a:srgbClr val="C00000"/>
                </a:solidFill>
              </a:rPr>
              <a:t>Sentiment Analysis</a:t>
            </a:r>
            <a:endParaRPr lang="en-IN" b="1" dirty="0">
              <a:solidFill>
                <a:srgbClr val="C00000"/>
              </a:solidFill>
            </a:endParaRPr>
          </a:p>
        </p:txBody>
      </p:sp>
      <p:pic>
        <p:nvPicPr>
          <p:cNvPr id="5" name="Picture 4">
            <a:extLst>
              <a:ext uri="{FF2B5EF4-FFF2-40B4-BE49-F238E27FC236}">
                <a16:creationId xmlns:a16="http://schemas.microsoft.com/office/drawing/2014/main" id="{37316738-0988-4659-A115-7D3086A11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84" y="789762"/>
            <a:ext cx="11759609" cy="5866219"/>
          </a:xfrm>
          <a:prstGeom prst="rect">
            <a:avLst/>
          </a:prstGeom>
        </p:spPr>
      </p:pic>
    </p:spTree>
    <p:extLst>
      <p:ext uri="{BB962C8B-B14F-4D97-AF65-F5344CB8AC3E}">
        <p14:creationId xmlns:p14="http://schemas.microsoft.com/office/powerpoint/2010/main" val="354467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8718382-9DF5-44B2-8AB3-14C1F30D4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478" y="986946"/>
            <a:ext cx="6953522" cy="55201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576E08-88AB-4F92-8F13-22A06EFD4B8B}"/>
              </a:ext>
            </a:extLst>
          </p:cNvPr>
          <p:cNvSpPr txBox="1"/>
          <p:nvPr/>
        </p:nvSpPr>
        <p:spPr>
          <a:xfrm>
            <a:off x="180753" y="197912"/>
            <a:ext cx="4656724" cy="523220"/>
          </a:xfrm>
          <a:prstGeom prst="rect">
            <a:avLst/>
          </a:prstGeom>
          <a:noFill/>
        </p:spPr>
        <p:txBody>
          <a:bodyPr wrap="none" rtlCol="0">
            <a:spAutoFit/>
          </a:bodyPr>
          <a:lstStyle/>
          <a:p>
            <a:r>
              <a:rPr lang="en-US" sz="2800" b="1" dirty="0">
                <a:solidFill>
                  <a:srgbClr val="C00000"/>
                </a:solidFill>
              </a:rPr>
              <a:t>Correlation of Rating and Cost</a:t>
            </a:r>
            <a:endParaRPr lang="en-IN" sz="2800" b="1" dirty="0">
              <a:solidFill>
                <a:srgbClr val="C00000"/>
              </a:solidFill>
            </a:endParaRPr>
          </a:p>
        </p:txBody>
      </p:sp>
      <p:sp>
        <p:nvSpPr>
          <p:cNvPr id="6" name="TextBox 5">
            <a:extLst>
              <a:ext uri="{FF2B5EF4-FFF2-40B4-BE49-F238E27FC236}">
                <a16:creationId xmlns:a16="http://schemas.microsoft.com/office/drawing/2014/main" id="{1DFF2857-B4DF-40DF-84FB-FABD379B88C6}"/>
              </a:ext>
            </a:extLst>
          </p:cNvPr>
          <p:cNvSpPr txBox="1"/>
          <p:nvPr/>
        </p:nvSpPr>
        <p:spPr>
          <a:xfrm>
            <a:off x="570479" y="3191792"/>
            <a:ext cx="3877271"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Here we can see that rating is highly and positively correlated with cost</a:t>
            </a:r>
            <a:endParaRPr lang="en-IN" dirty="0"/>
          </a:p>
        </p:txBody>
      </p:sp>
    </p:spTree>
    <p:extLst>
      <p:ext uri="{BB962C8B-B14F-4D97-AF65-F5344CB8AC3E}">
        <p14:creationId xmlns:p14="http://schemas.microsoft.com/office/powerpoint/2010/main" val="3541572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9412D22-A365-4201-B128-E3B26BE12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6342"/>
            <a:ext cx="6029325" cy="482718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B7ECA7C4-665C-418D-9AB7-DF6F01720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7" y="1336342"/>
            <a:ext cx="6029325" cy="4827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7631F-FC29-4AD7-AFCD-E4C211F261EA}"/>
              </a:ext>
            </a:extLst>
          </p:cNvPr>
          <p:cNvSpPr txBox="1"/>
          <p:nvPr/>
        </p:nvSpPr>
        <p:spPr>
          <a:xfrm>
            <a:off x="2033463" y="6283027"/>
            <a:ext cx="1962397" cy="400110"/>
          </a:xfrm>
          <a:prstGeom prst="rect">
            <a:avLst/>
          </a:prstGeom>
          <a:noFill/>
        </p:spPr>
        <p:txBody>
          <a:bodyPr wrap="none" rtlCol="0">
            <a:spAutoFit/>
          </a:bodyPr>
          <a:lstStyle/>
          <a:p>
            <a:r>
              <a:rPr lang="en-US" sz="2000" dirty="0">
                <a:solidFill>
                  <a:srgbClr val="C00000"/>
                </a:solidFill>
              </a:rPr>
              <a:t>Negative polarity</a:t>
            </a:r>
            <a:endParaRPr lang="en-IN" sz="2000" dirty="0">
              <a:solidFill>
                <a:srgbClr val="C00000"/>
              </a:solidFill>
            </a:endParaRPr>
          </a:p>
        </p:txBody>
      </p:sp>
      <p:sp>
        <p:nvSpPr>
          <p:cNvPr id="7" name="TextBox 6">
            <a:extLst>
              <a:ext uri="{FF2B5EF4-FFF2-40B4-BE49-F238E27FC236}">
                <a16:creationId xmlns:a16="http://schemas.microsoft.com/office/drawing/2014/main" id="{FEACA694-3CF2-41CD-8F22-E476362C0B49}"/>
              </a:ext>
            </a:extLst>
          </p:cNvPr>
          <p:cNvSpPr txBox="1"/>
          <p:nvPr/>
        </p:nvSpPr>
        <p:spPr>
          <a:xfrm>
            <a:off x="8249649" y="6290881"/>
            <a:ext cx="1855380" cy="400110"/>
          </a:xfrm>
          <a:prstGeom prst="rect">
            <a:avLst/>
          </a:prstGeom>
          <a:noFill/>
        </p:spPr>
        <p:txBody>
          <a:bodyPr wrap="none" rtlCol="0">
            <a:spAutoFit/>
          </a:bodyPr>
          <a:lstStyle/>
          <a:p>
            <a:r>
              <a:rPr lang="en-US" sz="2000" dirty="0">
                <a:solidFill>
                  <a:srgbClr val="C00000"/>
                </a:solidFill>
              </a:rPr>
              <a:t>Positive polarity</a:t>
            </a:r>
            <a:endParaRPr lang="en-IN" sz="2000" dirty="0">
              <a:solidFill>
                <a:srgbClr val="C00000"/>
              </a:solidFill>
            </a:endParaRPr>
          </a:p>
        </p:txBody>
      </p:sp>
      <p:sp>
        <p:nvSpPr>
          <p:cNvPr id="5" name="TextBox 4">
            <a:extLst>
              <a:ext uri="{FF2B5EF4-FFF2-40B4-BE49-F238E27FC236}">
                <a16:creationId xmlns:a16="http://schemas.microsoft.com/office/drawing/2014/main" id="{1EC0155C-4C4A-43B0-B3A0-E76611818D7C}"/>
              </a:ext>
            </a:extLst>
          </p:cNvPr>
          <p:cNvSpPr txBox="1"/>
          <p:nvPr/>
        </p:nvSpPr>
        <p:spPr>
          <a:xfrm>
            <a:off x="3483980" y="457200"/>
            <a:ext cx="5090689" cy="584775"/>
          </a:xfrm>
          <a:prstGeom prst="rect">
            <a:avLst/>
          </a:prstGeom>
          <a:noFill/>
        </p:spPr>
        <p:txBody>
          <a:bodyPr wrap="none" rtlCol="0">
            <a:spAutoFit/>
          </a:bodyPr>
          <a:lstStyle/>
          <a:p>
            <a:r>
              <a:rPr lang="en-US" sz="3200" b="1" dirty="0">
                <a:solidFill>
                  <a:srgbClr val="C00000"/>
                </a:solidFill>
              </a:rPr>
              <a:t>Sentiment Intensity Analyzer</a:t>
            </a:r>
            <a:endParaRPr lang="en-IN" sz="3200" b="1" dirty="0">
              <a:solidFill>
                <a:srgbClr val="C00000"/>
              </a:solidFill>
            </a:endParaRPr>
          </a:p>
        </p:txBody>
      </p:sp>
    </p:spTree>
    <p:extLst>
      <p:ext uri="{BB962C8B-B14F-4D97-AF65-F5344CB8AC3E}">
        <p14:creationId xmlns:p14="http://schemas.microsoft.com/office/powerpoint/2010/main" val="361473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F7B5C2EB-0F21-492B-8848-8E42C1952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3499"/>
            <a:ext cx="6048375" cy="489828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2C67FD50-0674-4580-9618-26FDCBE5B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403499"/>
            <a:ext cx="5943600" cy="48982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6D1BFA-D12C-42A0-BA79-A983EE73D9C0}"/>
              </a:ext>
            </a:extLst>
          </p:cNvPr>
          <p:cNvSpPr txBox="1"/>
          <p:nvPr/>
        </p:nvSpPr>
        <p:spPr>
          <a:xfrm>
            <a:off x="3503030" y="556216"/>
            <a:ext cx="5090689" cy="584775"/>
          </a:xfrm>
          <a:prstGeom prst="rect">
            <a:avLst/>
          </a:prstGeom>
          <a:noFill/>
        </p:spPr>
        <p:txBody>
          <a:bodyPr wrap="none" rtlCol="0">
            <a:spAutoFit/>
          </a:bodyPr>
          <a:lstStyle/>
          <a:p>
            <a:r>
              <a:rPr lang="en-US" sz="3200" b="1" dirty="0">
                <a:solidFill>
                  <a:srgbClr val="C00000"/>
                </a:solidFill>
              </a:rPr>
              <a:t>Sentiment Intensity Analyzer</a:t>
            </a:r>
            <a:endParaRPr lang="en-IN" sz="3200" b="1" dirty="0">
              <a:solidFill>
                <a:srgbClr val="C00000"/>
              </a:solidFill>
            </a:endParaRPr>
          </a:p>
        </p:txBody>
      </p:sp>
      <p:sp>
        <p:nvSpPr>
          <p:cNvPr id="7" name="TextBox 6">
            <a:extLst>
              <a:ext uri="{FF2B5EF4-FFF2-40B4-BE49-F238E27FC236}">
                <a16:creationId xmlns:a16="http://schemas.microsoft.com/office/drawing/2014/main" id="{A6FAA0B3-F233-40BB-A4A1-72C77C5364FE}"/>
              </a:ext>
            </a:extLst>
          </p:cNvPr>
          <p:cNvSpPr txBox="1"/>
          <p:nvPr/>
        </p:nvSpPr>
        <p:spPr>
          <a:xfrm>
            <a:off x="1926771" y="6400800"/>
            <a:ext cx="2194832" cy="400110"/>
          </a:xfrm>
          <a:prstGeom prst="rect">
            <a:avLst/>
          </a:prstGeom>
          <a:noFill/>
        </p:spPr>
        <p:txBody>
          <a:bodyPr wrap="none" rtlCol="0">
            <a:spAutoFit/>
          </a:bodyPr>
          <a:lstStyle/>
          <a:p>
            <a:r>
              <a:rPr lang="en-US" sz="2000" dirty="0">
                <a:solidFill>
                  <a:srgbClr val="C00000"/>
                </a:solidFill>
              </a:rPr>
              <a:t>Compound polarity</a:t>
            </a:r>
            <a:endParaRPr lang="en-IN" sz="2000" dirty="0">
              <a:solidFill>
                <a:srgbClr val="C00000"/>
              </a:solidFill>
            </a:endParaRPr>
          </a:p>
        </p:txBody>
      </p:sp>
      <p:sp>
        <p:nvSpPr>
          <p:cNvPr id="8" name="TextBox 7">
            <a:extLst>
              <a:ext uri="{FF2B5EF4-FFF2-40B4-BE49-F238E27FC236}">
                <a16:creationId xmlns:a16="http://schemas.microsoft.com/office/drawing/2014/main" id="{12DAA346-6C80-4508-A419-A12ECA6B5D07}"/>
              </a:ext>
            </a:extLst>
          </p:cNvPr>
          <p:cNvSpPr txBox="1"/>
          <p:nvPr/>
        </p:nvSpPr>
        <p:spPr>
          <a:xfrm>
            <a:off x="8306552" y="6400800"/>
            <a:ext cx="1827295" cy="400110"/>
          </a:xfrm>
          <a:prstGeom prst="rect">
            <a:avLst/>
          </a:prstGeom>
          <a:noFill/>
        </p:spPr>
        <p:txBody>
          <a:bodyPr wrap="none" rtlCol="0">
            <a:spAutoFit/>
          </a:bodyPr>
          <a:lstStyle/>
          <a:p>
            <a:r>
              <a:rPr lang="en-US" sz="2000" dirty="0">
                <a:solidFill>
                  <a:srgbClr val="C00000"/>
                </a:solidFill>
              </a:rPr>
              <a:t>Neutral polarity</a:t>
            </a:r>
            <a:endParaRPr lang="en-IN" sz="2000" dirty="0">
              <a:solidFill>
                <a:srgbClr val="C00000"/>
              </a:solidFill>
            </a:endParaRPr>
          </a:p>
        </p:txBody>
      </p:sp>
    </p:spTree>
    <p:extLst>
      <p:ext uri="{BB962C8B-B14F-4D97-AF65-F5344CB8AC3E}">
        <p14:creationId xmlns:p14="http://schemas.microsoft.com/office/powerpoint/2010/main" val="377489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3FBAD52-754D-4C91-85E2-AFF49BE62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20" y="1439730"/>
            <a:ext cx="5522064" cy="41785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F7194A-BEC5-4A96-82F5-7CAAA0BADB59}"/>
              </a:ext>
            </a:extLst>
          </p:cNvPr>
          <p:cNvSpPr txBox="1"/>
          <p:nvPr/>
        </p:nvSpPr>
        <p:spPr>
          <a:xfrm>
            <a:off x="733209" y="510363"/>
            <a:ext cx="4395883" cy="523220"/>
          </a:xfrm>
          <a:prstGeom prst="rect">
            <a:avLst/>
          </a:prstGeom>
          <a:noFill/>
        </p:spPr>
        <p:txBody>
          <a:bodyPr wrap="none" rtlCol="0">
            <a:spAutoFit/>
          </a:bodyPr>
          <a:lstStyle/>
          <a:p>
            <a:r>
              <a:rPr lang="en-US" sz="2800" b="1" dirty="0">
                <a:solidFill>
                  <a:srgbClr val="C00000"/>
                </a:solidFill>
              </a:rPr>
              <a:t>Distribution plot for polarity</a:t>
            </a:r>
            <a:endParaRPr lang="en-IN" sz="2800" b="1" dirty="0">
              <a:solidFill>
                <a:srgbClr val="C00000"/>
              </a:solidFill>
            </a:endParaRPr>
          </a:p>
        </p:txBody>
      </p:sp>
      <p:sp>
        <p:nvSpPr>
          <p:cNvPr id="7" name="TextBox 6">
            <a:extLst>
              <a:ext uri="{FF2B5EF4-FFF2-40B4-BE49-F238E27FC236}">
                <a16:creationId xmlns:a16="http://schemas.microsoft.com/office/drawing/2014/main" id="{4B960693-0881-475F-A9A4-19CB7E2B34C2}"/>
              </a:ext>
            </a:extLst>
          </p:cNvPr>
          <p:cNvSpPr txBox="1"/>
          <p:nvPr/>
        </p:nvSpPr>
        <p:spPr>
          <a:xfrm>
            <a:off x="3334968" y="6030914"/>
            <a:ext cx="5522063"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Positive polarity is quite high followed by neutral</a:t>
            </a:r>
          </a:p>
          <a:p>
            <a:pPr marL="285750" indent="-285750">
              <a:buFont typeface="Wingdings" panose="05000000000000000000" pitchFamily="2" charset="2"/>
              <a:buChar char="q"/>
            </a:pPr>
            <a:r>
              <a:rPr lang="en-US" dirty="0"/>
              <a:t>Negative polarity density is very low  i.e. 6.9%</a:t>
            </a:r>
            <a:endParaRPr lang="en-IN" dirty="0"/>
          </a:p>
        </p:txBody>
      </p:sp>
      <p:pic>
        <p:nvPicPr>
          <p:cNvPr id="16395" name="Picture 11">
            <a:extLst>
              <a:ext uri="{FF2B5EF4-FFF2-40B4-BE49-F238E27FC236}">
                <a16:creationId xmlns:a16="http://schemas.microsoft.com/office/drawing/2014/main" id="{1F4C2D13-5048-4E7C-B7F6-12826AB8E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39730"/>
            <a:ext cx="5522064" cy="41785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2D6C734-0EC8-46C0-AD8D-E0E95800C7A6}"/>
              </a:ext>
            </a:extLst>
          </p:cNvPr>
          <p:cNvSpPr txBox="1"/>
          <p:nvPr/>
        </p:nvSpPr>
        <p:spPr>
          <a:xfrm>
            <a:off x="6635109" y="571918"/>
            <a:ext cx="4443845" cy="461665"/>
          </a:xfrm>
          <a:prstGeom prst="rect">
            <a:avLst/>
          </a:prstGeom>
          <a:noFill/>
        </p:spPr>
        <p:txBody>
          <a:bodyPr wrap="none" rtlCol="0">
            <a:spAutoFit/>
          </a:bodyPr>
          <a:lstStyle/>
          <a:p>
            <a:r>
              <a:rPr lang="en-IN" sz="2400" b="1" dirty="0">
                <a:solidFill>
                  <a:srgbClr val="C00000"/>
                </a:solidFill>
              </a:rPr>
              <a:t>Percentage of Reviews Sentiment</a:t>
            </a:r>
          </a:p>
        </p:txBody>
      </p:sp>
    </p:spTree>
    <p:extLst>
      <p:ext uri="{BB962C8B-B14F-4D97-AF65-F5344CB8AC3E}">
        <p14:creationId xmlns:p14="http://schemas.microsoft.com/office/powerpoint/2010/main" val="395219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EDA76E1E-F93A-4520-988D-57DE1B902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069" y="1249214"/>
            <a:ext cx="5978931" cy="46823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6E16AA-2E02-4DFF-A90A-94E030AB4222}"/>
              </a:ext>
            </a:extLst>
          </p:cNvPr>
          <p:cNvSpPr txBox="1"/>
          <p:nvPr/>
        </p:nvSpPr>
        <p:spPr>
          <a:xfrm>
            <a:off x="6213069" y="526343"/>
            <a:ext cx="4780348" cy="400110"/>
          </a:xfrm>
          <a:prstGeom prst="rect">
            <a:avLst/>
          </a:prstGeom>
          <a:noFill/>
        </p:spPr>
        <p:txBody>
          <a:bodyPr wrap="none" rtlCol="0">
            <a:spAutoFit/>
          </a:bodyPr>
          <a:lstStyle/>
          <a:p>
            <a:r>
              <a:rPr lang="en-US" sz="2000" b="1" dirty="0">
                <a:solidFill>
                  <a:srgbClr val="C00000"/>
                </a:solidFill>
              </a:rPr>
              <a:t>Most Common words in Positive Sentiment</a:t>
            </a:r>
          </a:p>
        </p:txBody>
      </p:sp>
      <p:sp>
        <p:nvSpPr>
          <p:cNvPr id="5" name="TextBox 4">
            <a:extLst>
              <a:ext uri="{FF2B5EF4-FFF2-40B4-BE49-F238E27FC236}">
                <a16:creationId xmlns:a16="http://schemas.microsoft.com/office/drawing/2014/main" id="{C35183D5-2F2A-4A69-891A-D2F8C305264B}"/>
              </a:ext>
            </a:extLst>
          </p:cNvPr>
          <p:cNvSpPr txBox="1"/>
          <p:nvPr/>
        </p:nvSpPr>
        <p:spPr>
          <a:xfrm>
            <a:off x="6948432" y="6041659"/>
            <a:ext cx="4508204"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From all the positive sentence we separate the words which has repeated many time</a:t>
            </a:r>
            <a:endParaRPr lang="en-IN" dirty="0"/>
          </a:p>
        </p:txBody>
      </p:sp>
      <p:pic>
        <p:nvPicPr>
          <p:cNvPr id="17414" name="Picture 6">
            <a:extLst>
              <a:ext uri="{FF2B5EF4-FFF2-40B4-BE49-F238E27FC236}">
                <a16:creationId xmlns:a16="http://schemas.microsoft.com/office/drawing/2014/main" id="{CA08A8CA-C115-413F-9EB1-B13B72805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 y="1249214"/>
            <a:ext cx="5978930" cy="46823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0A5333-C9A2-4E71-BE0C-872A07FA978F}"/>
              </a:ext>
            </a:extLst>
          </p:cNvPr>
          <p:cNvSpPr txBox="1"/>
          <p:nvPr/>
        </p:nvSpPr>
        <p:spPr>
          <a:xfrm>
            <a:off x="648994" y="526343"/>
            <a:ext cx="4885120" cy="400110"/>
          </a:xfrm>
          <a:prstGeom prst="rect">
            <a:avLst/>
          </a:prstGeom>
          <a:noFill/>
        </p:spPr>
        <p:txBody>
          <a:bodyPr wrap="none" rtlCol="0">
            <a:spAutoFit/>
          </a:bodyPr>
          <a:lstStyle/>
          <a:p>
            <a:r>
              <a:rPr lang="en-US" sz="2000" b="1" dirty="0">
                <a:solidFill>
                  <a:srgbClr val="C00000"/>
                </a:solidFill>
              </a:rPr>
              <a:t>Most Common words in Negative Sentiment</a:t>
            </a:r>
          </a:p>
        </p:txBody>
      </p:sp>
      <p:sp>
        <p:nvSpPr>
          <p:cNvPr id="10" name="TextBox 9">
            <a:extLst>
              <a:ext uri="{FF2B5EF4-FFF2-40B4-BE49-F238E27FC236}">
                <a16:creationId xmlns:a16="http://schemas.microsoft.com/office/drawing/2014/main" id="{216EB7CD-C31C-4208-B3B9-489C196ADB0A}"/>
              </a:ext>
            </a:extLst>
          </p:cNvPr>
          <p:cNvSpPr txBox="1"/>
          <p:nvPr/>
        </p:nvSpPr>
        <p:spPr>
          <a:xfrm>
            <a:off x="648994" y="6041659"/>
            <a:ext cx="4696662"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From all the negative sentiments we separate the words which has repeated many time</a:t>
            </a:r>
            <a:endParaRPr lang="en-IN" dirty="0"/>
          </a:p>
        </p:txBody>
      </p:sp>
    </p:spTree>
    <p:extLst>
      <p:ext uri="{BB962C8B-B14F-4D97-AF65-F5344CB8AC3E}">
        <p14:creationId xmlns:p14="http://schemas.microsoft.com/office/powerpoint/2010/main" val="328641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210C9A03-E87A-46D5-B269-692AA08B0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3014"/>
            <a:ext cx="12192000" cy="53375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9C3E4-3153-4480-8E8A-63F0D2D88C75}"/>
              </a:ext>
            </a:extLst>
          </p:cNvPr>
          <p:cNvSpPr txBox="1"/>
          <p:nvPr/>
        </p:nvSpPr>
        <p:spPr>
          <a:xfrm>
            <a:off x="3316553" y="191387"/>
            <a:ext cx="5558894" cy="400110"/>
          </a:xfrm>
          <a:prstGeom prst="rect">
            <a:avLst/>
          </a:prstGeom>
          <a:noFill/>
        </p:spPr>
        <p:txBody>
          <a:bodyPr wrap="none" rtlCol="0">
            <a:spAutoFit/>
          </a:bodyPr>
          <a:lstStyle/>
          <a:p>
            <a:r>
              <a:rPr lang="en-US" sz="2000" b="1" dirty="0">
                <a:solidFill>
                  <a:srgbClr val="C00000"/>
                </a:solidFill>
              </a:rPr>
              <a:t>Restaurants with more number of positive reviews</a:t>
            </a:r>
          </a:p>
        </p:txBody>
      </p:sp>
      <p:sp>
        <p:nvSpPr>
          <p:cNvPr id="6" name="TextBox 5">
            <a:extLst>
              <a:ext uri="{FF2B5EF4-FFF2-40B4-BE49-F238E27FC236}">
                <a16:creationId xmlns:a16="http://schemas.microsoft.com/office/drawing/2014/main" id="{5CE51046-05C8-49E2-87FD-30D9AFA39F1A}"/>
              </a:ext>
            </a:extLst>
          </p:cNvPr>
          <p:cNvSpPr txBox="1"/>
          <p:nvPr/>
        </p:nvSpPr>
        <p:spPr>
          <a:xfrm>
            <a:off x="2263156" y="6290574"/>
            <a:ext cx="7665688" cy="369332"/>
          </a:xfrm>
          <a:prstGeom prst="rect">
            <a:avLst/>
          </a:prstGeom>
          <a:noFill/>
        </p:spPr>
        <p:txBody>
          <a:bodyPr wrap="none" rtlCol="0">
            <a:spAutoFit/>
          </a:bodyPr>
          <a:lstStyle/>
          <a:p>
            <a:r>
              <a:rPr lang="en-US" b="1" dirty="0">
                <a:solidFill>
                  <a:srgbClr val="C00000"/>
                </a:solidFill>
              </a:rPr>
              <a:t>AB’s – Absolute Barbecues </a:t>
            </a:r>
            <a:r>
              <a:rPr lang="en-US" dirty="0"/>
              <a:t>was the restaurants having highest positive reviews</a:t>
            </a:r>
            <a:endParaRPr lang="en-IN" dirty="0"/>
          </a:p>
        </p:txBody>
      </p:sp>
    </p:spTree>
    <p:extLst>
      <p:ext uri="{BB962C8B-B14F-4D97-AF65-F5344CB8AC3E}">
        <p14:creationId xmlns:p14="http://schemas.microsoft.com/office/powerpoint/2010/main" val="201523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FAA0856-0873-4C85-96B7-63EFECAE7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9850"/>
            <a:ext cx="12191999" cy="53694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78CD10-E3A6-4AD2-97C4-CC6B5CF381CA}"/>
              </a:ext>
            </a:extLst>
          </p:cNvPr>
          <p:cNvSpPr txBox="1"/>
          <p:nvPr/>
        </p:nvSpPr>
        <p:spPr>
          <a:xfrm>
            <a:off x="3316553" y="191387"/>
            <a:ext cx="5627503" cy="400110"/>
          </a:xfrm>
          <a:prstGeom prst="rect">
            <a:avLst/>
          </a:prstGeom>
          <a:noFill/>
        </p:spPr>
        <p:txBody>
          <a:bodyPr wrap="none" rtlCol="0">
            <a:spAutoFit/>
          </a:bodyPr>
          <a:lstStyle/>
          <a:p>
            <a:r>
              <a:rPr lang="en-US" sz="2000" b="1" dirty="0">
                <a:solidFill>
                  <a:srgbClr val="C00000"/>
                </a:solidFill>
              </a:rPr>
              <a:t>Restaurants with more number of negative reviews</a:t>
            </a:r>
          </a:p>
        </p:txBody>
      </p:sp>
      <p:sp>
        <p:nvSpPr>
          <p:cNvPr id="6" name="TextBox 5">
            <a:extLst>
              <a:ext uri="{FF2B5EF4-FFF2-40B4-BE49-F238E27FC236}">
                <a16:creationId xmlns:a16="http://schemas.microsoft.com/office/drawing/2014/main" id="{93708E66-A9CA-4991-8966-06175905408A}"/>
              </a:ext>
            </a:extLst>
          </p:cNvPr>
          <p:cNvSpPr txBox="1"/>
          <p:nvPr/>
        </p:nvSpPr>
        <p:spPr>
          <a:xfrm>
            <a:off x="2263156" y="6290574"/>
            <a:ext cx="6358215" cy="369332"/>
          </a:xfrm>
          <a:prstGeom prst="rect">
            <a:avLst/>
          </a:prstGeom>
          <a:noFill/>
        </p:spPr>
        <p:txBody>
          <a:bodyPr wrap="none" rtlCol="0">
            <a:spAutoFit/>
          </a:bodyPr>
          <a:lstStyle/>
          <a:p>
            <a:r>
              <a:rPr lang="en-US" b="1" dirty="0">
                <a:solidFill>
                  <a:srgbClr val="C00000"/>
                </a:solidFill>
              </a:rPr>
              <a:t>Arena Eleven </a:t>
            </a:r>
            <a:r>
              <a:rPr lang="en-US" dirty="0"/>
              <a:t>was the restaurants having highest negative reviews</a:t>
            </a:r>
            <a:endParaRPr lang="en-IN" dirty="0"/>
          </a:p>
        </p:txBody>
      </p:sp>
    </p:spTree>
    <p:extLst>
      <p:ext uri="{BB962C8B-B14F-4D97-AF65-F5344CB8AC3E}">
        <p14:creationId xmlns:p14="http://schemas.microsoft.com/office/powerpoint/2010/main" val="3690338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0BD-1B92-4908-8021-E21AC4923A08}"/>
              </a:ext>
            </a:extLst>
          </p:cNvPr>
          <p:cNvSpPr>
            <a:spLocks noGrp="1"/>
          </p:cNvSpPr>
          <p:nvPr>
            <p:ph type="title"/>
          </p:nvPr>
        </p:nvSpPr>
        <p:spPr>
          <a:xfrm>
            <a:off x="3460618" y="307659"/>
            <a:ext cx="4467447" cy="825722"/>
          </a:xfrm>
        </p:spPr>
        <p:txBody>
          <a:bodyPr>
            <a:normAutofit fontScale="90000"/>
          </a:bodyPr>
          <a:lstStyle/>
          <a:p>
            <a:r>
              <a:rPr lang="en-IN" sz="5400" b="1" dirty="0" err="1">
                <a:solidFill>
                  <a:srgbClr val="C00000"/>
                </a:solidFill>
              </a:rPr>
              <a:t>TextBlob</a:t>
            </a:r>
            <a:r>
              <a:rPr lang="en-IN" sz="5400" b="1" dirty="0">
                <a:solidFill>
                  <a:srgbClr val="C00000"/>
                </a:solidFill>
              </a:rPr>
              <a:t> Polarity</a:t>
            </a:r>
          </a:p>
        </p:txBody>
      </p:sp>
      <p:pic>
        <p:nvPicPr>
          <p:cNvPr id="20482" name="Picture 2">
            <a:extLst>
              <a:ext uri="{FF2B5EF4-FFF2-40B4-BE49-F238E27FC236}">
                <a16:creationId xmlns:a16="http://schemas.microsoft.com/office/drawing/2014/main" id="{EEDCD8CC-9D4E-4CD5-AAB3-DF669E74D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525" y="1684519"/>
            <a:ext cx="4867275" cy="422762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4C3B740C-9124-464E-BDE7-CEE2ED9EA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84520"/>
            <a:ext cx="4867275" cy="4227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AC4515-C6E4-4D0A-9DB0-582AB5221690}"/>
              </a:ext>
            </a:extLst>
          </p:cNvPr>
          <p:cNvSpPr txBox="1"/>
          <p:nvPr/>
        </p:nvSpPr>
        <p:spPr>
          <a:xfrm>
            <a:off x="1406658" y="6060225"/>
            <a:ext cx="2053960" cy="369332"/>
          </a:xfrm>
          <a:prstGeom prst="rect">
            <a:avLst/>
          </a:prstGeom>
          <a:noFill/>
        </p:spPr>
        <p:txBody>
          <a:bodyPr wrap="none" rtlCol="0">
            <a:spAutoFit/>
          </a:bodyPr>
          <a:lstStyle/>
          <a:p>
            <a:r>
              <a:rPr lang="en-US" dirty="0">
                <a:solidFill>
                  <a:srgbClr val="C00000"/>
                </a:solidFill>
              </a:rPr>
              <a:t>Reviews Sentiments</a:t>
            </a:r>
            <a:endParaRPr lang="en-IN" dirty="0">
              <a:solidFill>
                <a:srgbClr val="C00000"/>
              </a:solidFill>
            </a:endParaRPr>
          </a:p>
        </p:txBody>
      </p:sp>
      <p:sp>
        <p:nvSpPr>
          <p:cNvPr id="7" name="TextBox 6">
            <a:extLst>
              <a:ext uri="{FF2B5EF4-FFF2-40B4-BE49-F238E27FC236}">
                <a16:creationId xmlns:a16="http://schemas.microsoft.com/office/drawing/2014/main" id="{B8755C3D-A9A4-47AC-8B28-0815FBBC1695}"/>
              </a:ext>
            </a:extLst>
          </p:cNvPr>
          <p:cNvSpPr txBox="1"/>
          <p:nvPr/>
        </p:nvSpPr>
        <p:spPr>
          <a:xfrm>
            <a:off x="7930915" y="6060225"/>
            <a:ext cx="2740494" cy="369332"/>
          </a:xfrm>
          <a:prstGeom prst="rect">
            <a:avLst/>
          </a:prstGeom>
          <a:noFill/>
        </p:spPr>
        <p:txBody>
          <a:bodyPr wrap="none" rtlCol="0">
            <a:spAutoFit/>
          </a:bodyPr>
          <a:lstStyle/>
          <a:p>
            <a:r>
              <a:rPr lang="en-US" dirty="0">
                <a:solidFill>
                  <a:srgbClr val="C00000"/>
                </a:solidFill>
              </a:rPr>
              <a:t>Distribution plot of polarity</a:t>
            </a:r>
            <a:endParaRPr lang="en-IN" dirty="0">
              <a:solidFill>
                <a:srgbClr val="C00000"/>
              </a:solidFill>
            </a:endParaRPr>
          </a:p>
        </p:txBody>
      </p:sp>
    </p:spTree>
    <p:extLst>
      <p:ext uri="{BB962C8B-B14F-4D97-AF65-F5344CB8AC3E}">
        <p14:creationId xmlns:p14="http://schemas.microsoft.com/office/powerpoint/2010/main" val="4132893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85567E-2605-4640-A93A-042C61B71D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598"/>
          <a:stretch/>
        </p:blipFill>
        <p:spPr>
          <a:xfrm>
            <a:off x="1" y="808074"/>
            <a:ext cx="12192000" cy="6049926"/>
          </a:xfrm>
        </p:spPr>
      </p:pic>
      <p:sp>
        <p:nvSpPr>
          <p:cNvPr id="6" name="TextBox 5">
            <a:extLst>
              <a:ext uri="{FF2B5EF4-FFF2-40B4-BE49-F238E27FC236}">
                <a16:creationId xmlns:a16="http://schemas.microsoft.com/office/drawing/2014/main" id="{CB599AB8-BCA4-4848-ACBD-C93A40FA5A0F}"/>
              </a:ext>
            </a:extLst>
          </p:cNvPr>
          <p:cNvSpPr txBox="1"/>
          <p:nvPr/>
        </p:nvSpPr>
        <p:spPr>
          <a:xfrm>
            <a:off x="4380626" y="125366"/>
            <a:ext cx="3430747" cy="584775"/>
          </a:xfrm>
          <a:prstGeom prst="rect">
            <a:avLst/>
          </a:prstGeom>
          <a:noFill/>
        </p:spPr>
        <p:txBody>
          <a:bodyPr wrap="none" rtlCol="0">
            <a:spAutoFit/>
          </a:bodyPr>
          <a:lstStyle/>
          <a:p>
            <a:r>
              <a:rPr lang="en-US" sz="3200" b="1" dirty="0">
                <a:solidFill>
                  <a:srgbClr val="C00000"/>
                </a:solidFill>
              </a:rPr>
              <a:t>Model Comparison</a:t>
            </a:r>
            <a:endParaRPr lang="en-IN" sz="3200" b="1" dirty="0">
              <a:solidFill>
                <a:srgbClr val="C00000"/>
              </a:solidFill>
            </a:endParaRPr>
          </a:p>
        </p:txBody>
      </p:sp>
    </p:spTree>
    <p:extLst>
      <p:ext uri="{BB962C8B-B14F-4D97-AF65-F5344CB8AC3E}">
        <p14:creationId xmlns:p14="http://schemas.microsoft.com/office/powerpoint/2010/main" val="418670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038D-09BE-4646-8935-8513309CAC76}"/>
              </a:ext>
            </a:extLst>
          </p:cNvPr>
          <p:cNvSpPr>
            <a:spLocks noGrp="1"/>
          </p:cNvSpPr>
          <p:nvPr>
            <p:ph type="title"/>
          </p:nvPr>
        </p:nvSpPr>
        <p:spPr/>
        <p:txBody>
          <a:bodyPr/>
          <a:lstStyle/>
          <a:p>
            <a:r>
              <a:rPr lang="en-US" b="1" dirty="0">
                <a:solidFill>
                  <a:srgbClr val="C00000"/>
                </a:solidFill>
              </a:rPr>
              <a:t>INTRODUCTION</a:t>
            </a:r>
            <a:endParaRPr lang="en-IN" b="1" dirty="0">
              <a:solidFill>
                <a:srgbClr val="C00000"/>
              </a:solidFill>
            </a:endParaRPr>
          </a:p>
        </p:txBody>
      </p:sp>
      <p:sp>
        <p:nvSpPr>
          <p:cNvPr id="3" name="Content Placeholder 2">
            <a:extLst>
              <a:ext uri="{FF2B5EF4-FFF2-40B4-BE49-F238E27FC236}">
                <a16:creationId xmlns:a16="http://schemas.microsoft.com/office/drawing/2014/main" id="{17BB10E9-E170-4B2C-B80F-BC3B5C936727}"/>
              </a:ext>
            </a:extLst>
          </p:cNvPr>
          <p:cNvSpPr>
            <a:spLocks noGrp="1"/>
          </p:cNvSpPr>
          <p:nvPr>
            <p:ph idx="1"/>
          </p:nvPr>
        </p:nvSpPr>
        <p:spPr>
          <a:xfrm>
            <a:off x="6590414" y="1988400"/>
            <a:ext cx="4680098" cy="4351338"/>
          </a:xfrm>
        </p:spPr>
        <p:txBody>
          <a:bodyPr/>
          <a:lstStyle/>
          <a:p>
            <a:pPr marL="0" indent="0" algn="just">
              <a:buNone/>
            </a:pPr>
            <a:r>
              <a:rPr lang="en-US" dirty="0"/>
              <a:t>Zomato is an Indian restaurant aggregator and food delivery start-up founded by </a:t>
            </a:r>
            <a:r>
              <a:rPr lang="en-US" dirty="0" err="1"/>
              <a:t>Deepinder</a:t>
            </a:r>
            <a:r>
              <a:rPr lang="en-US" dirty="0"/>
              <a:t> Goyal and </a:t>
            </a:r>
            <a:r>
              <a:rPr lang="en-US" dirty="0" err="1"/>
              <a:t>PankajChaddah</a:t>
            </a:r>
            <a:r>
              <a:rPr lang="en-US" dirty="0"/>
              <a:t> in 2008. Zomato provides information, menus and user-reviews of restaurants, and also has food delivery options from partner restaurants in select cities. </a:t>
            </a:r>
          </a:p>
          <a:p>
            <a:pPr marL="0" indent="0" algn="just">
              <a:buNone/>
            </a:pPr>
            <a:endParaRPr lang="en-IN" dirty="0"/>
          </a:p>
        </p:txBody>
      </p:sp>
      <p:pic>
        <p:nvPicPr>
          <p:cNvPr id="1030" name="Picture 6" descr="Is quick commerce for real? Investors question Zomato's foray into it with  Blinkit - BusinessToday">
            <a:extLst>
              <a:ext uri="{FF2B5EF4-FFF2-40B4-BE49-F238E27FC236}">
                <a16:creationId xmlns:a16="http://schemas.microsoft.com/office/drawing/2014/main" id="{CD1E5C6C-6A11-4FBF-A729-91221D061B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04" r="15246"/>
          <a:stretch/>
        </p:blipFill>
        <p:spPr bwMode="auto">
          <a:xfrm>
            <a:off x="705294" y="1988400"/>
            <a:ext cx="4568456" cy="423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9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B3C2-70F3-47E1-A85E-DB31EE8A757E}"/>
              </a:ext>
            </a:extLst>
          </p:cNvPr>
          <p:cNvSpPr>
            <a:spLocks noGrp="1"/>
          </p:cNvSpPr>
          <p:nvPr>
            <p:ph type="title"/>
          </p:nvPr>
        </p:nvSpPr>
        <p:spPr/>
        <p:txBody>
          <a:bodyPr/>
          <a:lstStyle/>
          <a:p>
            <a:r>
              <a:rPr lang="en-US" b="1" dirty="0">
                <a:solidFill>
                  <a:srgbClr val="C00000"/>
                </a:solidFill>
              </a:rPr>
              <a:t>CONCLUSION</a:t>
            </a:r>
            <a:endParaRPr lang="en-IN" b="1" dirty="0">
              <a:solidFill>
                <a:srgbClr val="C00000"/>
              </a:solidFill>
            </a:endParaRPr>
          </a:p>
        </p:txBody>
      </p:sp>
      <p:sp>
        <p:nvSpPr>
          <p:cNvPr id="3" name="Content Placeholder 2">
            <a:extLst>
              <a:ext uri="{FF2B5EF4-FFF2-40B4-BE49-F238E27FC236}">
                <a16:creationId xmlns:a16="http://schemas.microsoft.com/office/drawing/2014/main" id="{FEA9303E-6D0F-4F2E-B775-A61F68A122C0}"/>
              </a:ext>
            </a:extLst>
          </p:cNvPr>
          <p:cNvSpPr>
            <a:spLocks noGrp="1"/>
          </p:cNvSpPr>
          <p:nvPr>
            <p:ph idx="1"/>
          </p:nvPr>
        </p:nvSpPr>
        <p:spPr>
          <a:xfrm>
            <a:off x="390746" y="1570443"/>
            <a:ext cx="10515600" cy="4351338"/>
          </a:xfrm>
        </p:spPr>
        <p:txBody>
          <a:bodyPr>
            <a:normAutofit fontScale="92500" lnSpcReduction="10000"/>
          </a:bodyPr>
          <a:lstStyle/>
          <a:p>
            <a:r>
              <a:rPr lang="en-US" b="1" dirty="0">
                <a:solidFill>
                  <a:srgbClr val="C00000"/>
                </a:solidFill>
              </a:rPr>
              <a:t>North Indian</a:t>
            </a:r>
            <a:r>
              <a:rPr lang="en-US" dirty="0"/>
              <a:t> Cuisine has the highest count among all</a:t>
            </a:r>
          </a:p>
          <a:p>
            <a:r>
              <a:rPr lang="en-US" b="1" dirty="0">
                <a:solidFill>
                  <a:srgbClr val="C00000"/>
                </a:solidFill>
              </a:rPr>
              <a:t>Collage - Hyatt Hyderabad Gachibowli</a:t>
            </a:r>
            <a:r>
              <a:rPr lang="en-US" dirty="0"/>
              <a:t> is the expensive hotel with cost of 2800</a:t>
            </a:r>
          </a:p>
          <a:p>
            <a:r>
              <a:rPr lang="en-US" dirty="0"/>
              <a:t>Calculated </a:t>
            </a:r>
            <a:r>
              <a:rPr lang="en-US" b="1" dirty="0">
                <a:solidFill>
                  <a:srgbClr val="C00000"/>
                </a:solidFill>
              </a:rPr>
              <a:t>k = 15</a:t>
            </a:r>
            <a:r>
              <a:rPr lang="en-US" dirty="0"/>
              <a:t> as optimum vale, for cuisine clusters.</a:t>
            </a:r>
          </a:p>
          <a:p>
            <a:r>
              <a:rPr lang="en-US" dirty="0"/>
              <a:t>Most of the hotels are given </a:t>
            </a:r>
            <a:r>
              <a:rPr lang="en-US" b="1" dirty="0">
                <a:solidFill>
                  <a:srgbClr val="C00000"/>
                </a:solidFill>
              </a:rPr>
              <a:t>5 Rating</a:t>
            </a:r>
          </a:p>
          <a:p>
            <a:r>
              <a:rPr lang="en-US" b="1" dirty="0" err="1">
                <a:solidFill>
                  <a:srgbClr val="C00000"/>
                </a:solidFill>
              </a:rPr>
              <a:t>Anvesh</a:t>
            </a:r>
            <a:r>
              <a:rPr lang="en-US" b="1" dirty="0">
                <a:solidFill>
                  <a:srgbClr val="C00000"/>
                </a:solidFill>
              </a:rPr>
              <a:t> Chowdary</a:t>
            </a:r>
            <a:r>
              <a:rPr lang="en-US" dirty="0"/>
              <a:t> was the most reviewer and given many hotel rating.</a:t>
            </a:r>
          </a:p>
          <a:p>
            <a:r>
              <a:rPr lang="en-US" b="1" dirty="0">
                <a:solidFill>
                  <a:srgbClr val="C00000"/>
                </a:solidFill>
              </a:rPr>
              <a:t>AB's - Absolute Barbecues</a:t>
            </a:r>
            <a:r>
              <a:rPr lang="en-US" dirty="0"/>
              <a:t> has given most of the </a:t>
            </a:r>
            <a:r>
              <a:rPr lang="en-US" b="1" dirty="0">
                <a:solidFill>
                  <a:srgbClr val="C00000"/>
                </a:solidFill>
              </a:rPr>
              <a:t>positive</a:t>
            </a:r>
            <a:r>
              <a:rPr lang="en-US" b="1" dirty="0"/>
              <a:t> </a:t>
            </a:r>
            <a:r>
              <a:rPr lang="en-US" b="1" dirty="0">
                <a:solidFill>
                  <a:srgbClr val="C00000"/>
                </a:solidFill>
              </a:rPr>
              <a:t>reviews</a:t>
            </a:r>
            <a:r>
              <a:rPr lang="en-US" dirty="0"/>
              <a:t> and </a:t>
            </a:r>
            <a:r>
              <a:rPr lang="en-US" b="1" dirty="0" err="1">
                <a:solidFill>
                  <a:srgbClr val="C00000"/>
                </a:solidFill>
              </a:rPr>
              <a:t>Arens</a:t>
            </a:r>
            <a:r>
              <a:rPr lang="en-US" b="1" dirty="0">
                <a:solidFill>
                  <a:srgbClr val="C00000"/>
                </a:solidFill>
              </a:rPr>
              <a:t> Eleven</a:t>
            </a:r>
            <a:r>
              <a:rPr lang="en-US" dirty="0"/>
              <a:t> got the </a:t>
            </a:r>
            <a:r>
              <a:rPr lang="en-US" b="1" dirty="0">
                <a:solidFill>
                  <a:srgbClr val="C00000"/>
                </a:solidFill>
              </a:rPr>
              <a:t>highest negative review</a:t>
            </a:r>
            <a:endParaRPr lang="en-US" dirty="0">
              <a:solidFill>
                <a:srgbClr val="C00000"/>
              </a:solidFill>
            </a:endParaRPr>
          </a:p>
          <a:p>
            <a:r>
              <a:rPr lang="en-US" b="1" dirty="0" err="1">
                <a:solidFill>
                  <a:srgbClr val="C00000"/>
                </a:solidFill>
              </a:rPr>
              <a:t>Udipi's</a:t>
            </a:r>
            <a:r>
              <a:rPr lang="en-US" b="1" dirty="0">
                <a:solidFill>
                  <a:srgbClr val="C00000"/>
                </a:solidFill>
              </a:rPr>
              <a:t> </a:t>
            </a:r>
            <a:r>
              <a:rPr lang="en-US" b="1" dirty="0" err="1">
                <a:solidFill>
                  <a:srgbClr val="C00000"/>
                </a:solidFill>
              </a:rPr>
              <a:t>Upahar</a:t>
            </a:r>
            <a:r>
              <a:rPr lang="en-US" dirty="0"/>
              <a:t> is Affordable Restaurant with best ratings</a:t>
            </a:r>
          </a:p>
          <a:p>
            <a:r>
              <a:rPr lang="en-US" b="1" dirty="0">
                <a:solidFill>
                  <a:srgbClr val="C00000"/>
                </a:solidFill>
              </a:rPr>
              <a:t>Club Rogue</a:t>
            </a:r>
            <a:r>
              <a:rPr lang="en-US" dirty="0"/>
              <a:t> is Expensive Restaurant with worst ratings</a:t>
            </a:r>
          </a:p>
          <a:p>
            <a:pPr marL="0" indent="0">
              <a:buNone/>
            </a:pPr>
            <a:endParaRPr lang="en-US" dirty="0"/>
          </a:p>
          <a:p>
            <a:endParaRPr lang="en-IN" dirty="0"/>
          </a:p>
        </p:txBody>
      </p:sp>
      <p:pic>
        <p:nvPicPr>
          <p:cNvPr id="5122" name="Picture 2" descr="3d Cute People - Performance Stock Illustration - Illustration of concept,  goal: 42777679">
            <a:extLst>
              <a:ext uri="{FF2B5EF4-FFF2-40B4-BE49-F238E27FC236}">
                <a16:creationId xmlns:a16="http://schemas.microsoft.com/office/drawing/2014/main" id="{FB4BA0FF-427E-4A81-97BC-A2CCF4488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693" y="4286693"/>
            <a:ext cx="2571307" cy="257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9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d man cloth banner thank you ilustración de Stock | Adobe Stock">
            <a:extLst>
              <a:ext uri="{FF2B5EF4-FFF2-40B4-BE49-F238E27FC236}">
                <a16:creationId xmlns:a16="http://schemas.microsoft.com/office/drawing/2014/main" id="{BFC39A82-EE33-401A-9C7A-6D0728C5E4A8}"/>
              </a:ext>
            </a:extLst>
          </p:cNvPr>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4367"/>
          <a:stretch/>
        </p:blipFill>
        <p:spPr bwMode="auto">
          <a:xfrm>
            <a:off x="2456121" y="0"/>
            <a:ext cx="65585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96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0D8D7-084B-4CD2-8CBD-7DC4BF0A4AF7}"/>
              </a:ext>
            </a:extLst>
          </p:cNvPr>
          <p:cNvSpPr>
            <a:spLocks noGrp="1"/>
          </p:cNvSpPr>
          <p:nvPr>
            <p:ph type="title"/>
          </p:nvPr>
        </p:nvSpPr>
        <p:spPr/>
        <p:txBody>
          <a:bodyPr/>
          <a:lstStyle/>
          <a:p>
            <a:r>
              <a:rPr lang="en-US" b="1" dirty="0">
                <a:solidFill>
                  <a:srgbClr val="C00000"/>
                </a:solidFill>
              </a:rPr>
              <a:t>PROBLEM STATEMENT</a:t>
            </a:r>
            <a:endParaRPr lang="en-IN" b="1" dirty="0">
              <a:solidFill>
                <a:srgbClr val="C00000"/>
              </a:solidFill>
            </a:endParaRPr>
          </a:p>
        </p:txBody>
      </p:sp>
      <p:sp>
        <p:nvSpPr>
          <p:cNvPr id="3" name="Content Placeholder 2">
            <a:extLst>
              <a:ext uri="{FF2B5EF4-FFF2-40B4-BE49-F238E27FC236}">
                <a16:creationId xmlns:a16="http://schemas.microsoft.com/office/drawing/2014/main" id="{7376B879-40EF-4C03-80BB-DE019E576639}"/>
              </a:ext>
            </a:extLst>
          </p:cNvPr>
          <p:cNvSpPr>
            <a:spLocks noGrp="1"/>
          </p:cNvSpPr>
          <p:nvPr>
            <p:ph idx="1"/>
          </p:nvPr>
        </p:nvSpPr>
        <p:spPr>
          <a:xfrm>
            <a:off x="838200" y="1825624"/>
            <a:ext cx="10515600" cy="4500747"/>
          </a:xfrm>
        </p:spPr>
        <p:txBody>
          <a:bodyPr>
            <a:normAutofit fontScale="62500" lnSpcReduction="20000"/>
          </a:bodyPr>
          <a:lstStyle/>
          <a:p>
            <a:r>
              <a:rPr lang="en-US" dirty="0"/>
              <a:t>Zomato is an Indian restaurant aggregator and food delivery start-up founded by </a:t>
            </a:r>
            <a:r>
              <a:rPr lang="en-US" dirty="0" err="1"/>
              <a:t>Deepinder</a:t>
            </a:r>
            <a:r>
              <a:rPr lang="en-US" dirty="0"/>
              <a:t> Goyal and Pankaj </a:t>
            </a:r>
            <a:r>
              <a:rPr lang="en-US" dirty="0" err="1"/>
              <a:t>Chaddah</a:t>
            </a:r>
            <a:r>
              <a:rPr lang="en-US" dirty="0"/>
              <a:t> in 2008. Zomato provides information, menus and user-reviews of restaurants, and also has food delivery options from partner restaurants in select cities.</a:t>
            </a:r>
          </a:p>
          <a:p>
            <a:r>
              <a:rPr lang="en-US" dirty="0"/>
              <a:t>India is quite famous for its diverse multi cuisine available in a large number of restaurants and hotel resorts, which is reminiscent of unity in diversity. Restaurant business in India is always evolving. More Indians are warming up to the idea of eating restaurant food whether by dining outside or getting food delivered. The growing number of restaurants in every state of India has been a motivation to inspect the data to get some insights, interesting facts and figures about the Indian food industry in each city. So, this project focuses on analyzing the Zomato restaurant data for each city in India.</a:t>
            </a:r>
          </a:p>
          <a:p>
            <a:r>
              <a:rPr lang="en-US" dirty="0"/>
              <a:t>The Project focuses on Customers and Company, you have to analyze the sentiments of the reviews given by the customer in the data and made some useful conclusion in the form of Visualizations. Also, cluster the Zomato restaurants into different segments. The data is visualized as it becomes easy to analyze data at instant. The Analysis also solve some of the business cases that can directly help the customers finding the Best restaurant in their locality and for the company to grow up and work on the fields they are currently lagging in.</a:t>
            </a:r>
          </a:p>
          <a:p>
            <a:r>
              <a:rPr lang="en-US" dirty="0"/>
              <a:t>This could help in clustering the restaurants into segments. Also the data has valuable information around cuisine and costing which can be used in cost vs. benefit analysis</a:t>
            </a:r>
          </a:p>
          <a:p>
            <a:r>
              <a:rPr lang="en-US" dirty="0"/>
              <a:t>Data could be used for sentiment analysis. Also the metadata of reviewers can be used for identifying the critics in the industry.</a:t>
            </a:r>
          </a:p>
        </p:txBody>
      </p:sp>
    </p:spTree>
    <p:extLst>
      <p:ext uri="{BB962C8B-B14F-4D97-AF65-F5344CB8AC3E}">
        <p14:creationId xmlns:p14="http://schemas.microsoft.com/office/powerpoint/2010/main" val="120775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5C67-9176-4D5E-B77D-DDF3EA5BCFDB}"/>
              </a:ext>
            </a:extLst>
          </p:cNvPr>
          <p:cNvSpPr>
            <a:spLocks noGrp="1"/>
          </p:cNvSpPr>
          <p:nvPr>
            <p:ph type="title"/>
          </p:nvPr>
        </p:nvSpPr>
        <p:spPr>
          <a:xfrm>
            <a:off x="636181" y="758530"/>
            <a:ext cx="10515600" cy="1325563"/>
          </a:xfrm>
        </p:spPr>
        <p:txBody>
          <a:bodyPr>
            <a:normAutofit fontScale="90000"/>
          </a:bodyPr>
          <a:lstStyle/>
          <a:p>
            <a:r>
              <a:rPr lang="en-US" b="1" dirty="0">
                <a:solidFill>
                  <a:srgbClr val="C00000"/>
                </a:solidFill>
              </a:rPr>
              <a:t>DATA DESCRIPTION</a:t>
            </a:r>
            <a:br>
              <a:rPr lang="en-US" b="1" dirty="0">
                <a:solidFill>
                  <a:srgbClr val="C00000"/>
                </a:solidFill>
              </a:rPr>
            </a:br>
            <a:r>
              <a:rPr lang="en-US" sz="2000" b="1" dirty="0"/>
              <a:t>-</a:t>
            </a:r>
            <a:r>
              <a:rPr lang="en-US" sz="2700" dirty="0"/>
              <a:t>The dataset contains two data </a:t>
            </a:r>
            <a:r>
              <a:rPr lang="en-IN" sz="2200" b="1" dirty="0"/>
              <a:t>Zomato Restaurant names and Metadata </a:t>
            </a:r>
            <a:r>
              <a:rPr lang="en-IN" sz="2200" dirty="0"/>
              <a:t>and </a:t>
            </a:r>
            <a:r>
              <a:rPr lang="en-IN" sz="2200" b="1" dirty="0"/>
              <a:t>Zomato Restaurant reviews</a:t>
            </a:r>
            <a:br>
              <a:rPr lang="en-IN" b="1" dirty="0"/>
            </a:br>
            <a:endParaRPr lang="en-IN" b="1" dirty="0">
              <a:solidFill>
                <a:srgbClr val="C00000"/>
              </a:solidFill>
            </a:endParaRPr>
          </a:p>
        </p:txBody>
      </p:sp>
      <p:sp>
        <p:nvSpPr>
          <p:cNvPr id="3" name="Content Placeholder 2">
            <a:extLst>
              <a:ext uri="{FF2B5EF4-FFF2-40B4-BE49-F238E27FC236}">
                <a16:creationId xmlns:a16="http://schemas.microsoft.com/office/drawing/2014/main" id="{6F03DAAB-0574-4011-B18E-26A57587DDED}"/>
              </a:ext>
            </a:extLst>
          </p:cNvPr>
          <p:cNvSpPr>
            <a:spLocks noGrp="1"/>
          </p:cNvSpPr>
          <p:nvPr>
            <p:ph idx="1"/>
          </p:nvPr>
        </p:nvSpPr>
        <p:spPr>
          <a:xfrm>
            <a:off x="838200" y="2084093"/>
            <a:ext cx="8066163" cy="4092869"/>
          </a:xfrm>
        </p:spPr>
        <p:txBody>
          <a:bodyPr>
            <a:normAutofit/>
          </a:bodyPr>
          <a:lstStyle/>
          <a:p>
            <a:pPr marL="0" indent="0">
              <a:buNone/>
            </a:pPr>
            <a:r>
              <a:rPr lang="en-US" u="sng" dirty="0">
                <a:solidFill>
                  <a:srgbClr val="C00000"/>
                </a:solidFill>
              </a:rPr>
              <a:t>Data Description – 1</a:t>
            </a:r>
          </a:p>
          <a:p>
            <a:pPr marL="0" indent="0">
              <a:buNone/>
            </a:pPr>
            <a:r>
              <a:rPr lang="en-US" sz="2400" dirty="0"/>
              <a:t>- </a:t>
            </a:r>
            <a:r>
              <a:rPr lang="en-IN" sz="2400" dirty="0"/>
              <a:t>Zomato Restaurant names and Metadata </a:t>
            </a:r>
            <a:r>
              <a:rPr lang="en-US" sz="2400" dirty="0"/>
              <a:t>Attribute Information:</a:t>
            </a:r>
          </a:p>
          <a:p>
            <a:r>
              <a:rPr lang="en-US" sz="2400" dirty="0"/>
              <a:t>Name : Name of Restaurants</a:t>
            </a:r>
          </a:p>
          <a:p>
            <a:r>
              <a:rPr lang="en-US" sz="2400" dirty="0"/>
              <a:t>Links : URL Links of Restaurants</a:t>
            </a:r>
          </a:p>
          <a:p>
            <a:r>
              <a:rPr lang="en-US" sz="2400" dirty="0"/>
              <a:t>Cost : Per person estimated Cost of dining</a:t>
            </a:r>
          </a:p>
          <a:p>
            <a:r>
              <a:rPr lang="en-US" sz="2400" dirty="0"/>
              <a:t>Collection : Tagging of Restaurants </a:t>
            </a:r>
            <a:r>
              <a:rPr lang="en-US" sz="2400" dirty="0" err="1"/>
              <a:t>w.r.t.</a:t>
            </a:r>
            <a:r>
              <a:rPr lang="en-US" sz="2400" dirty="0"/>
              <a:t> Zomato categories</a:t>
            </a:r>
          </a:p>
          <a:p>
            <a:r>
              <a:rPr lang="en-US" sz="2400" dirty="0"/>
              <a:t>Cuisines : Cuisines served by Restaurants</a:t>
            </a:r>
          </a:p>
          <a:p>
            <a:r>
              <a:rPr lang="en-US" sz="2400" dirty="0"/>
              <a:t>Timings : Restaurant Timings</a:t>
            </a:r>
          </a:p>
          <a:p>
            <a:endParaRPr lang="en-IN" dirty="0"/>
          </a:p>
        </p:txBody>
      </p:sp>
      <p:pic>
        <p:nvPicPr>
          <p:cNvPr id="6146" name="Picture 2" descr="Content - Workshop Media">
            <a:extLst>
              <a:ext uri="{FF2B5EF4-FFF2-40B4-BE49-F238E27FC236}">
                <a16:creationId xmlns:a16="http://schemas.microsoft.com/office/drawing/2014/main" id="{170321D2-F7C1-4A94-B791-3352C8D5D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04363" y="2243470"/>
            <a:ext cx="3287637" cy="362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719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580B-A0C5-4BB8-99F7-700BAB65476D}"/>
              </a:ext>
            </a:extLst>
          </p:cNvPr>
          <p:cNvSpPr>
            <a:spLocks noGrp="1"/>
          </p:cNvSpPr>
          <p:nvPr>
            <p:ph type="title"/>
          </p:nvPr>
        </p:nvSpPr>
        <p:spPr>
          <a:xfrm>
            <a:off x="223284" y="148856"/>
            <a:ext cx="1158949" cy="808074"/>
          </a:xfrm>
        </p:spPr>
        <p:txBody>
          <a:bodyPr/>
          <a:lstStyle/>
          <a:p>
            <a:r>
              <a:rPr lang="en-US" b="1" dirty="0">
                <a:solidFill>
                  <a:srgbClr val="C00000"/>
                </a:solidFill>
              </a:rPr>
              <a:t>EDA</a:t>
            </a:r>
            <a:endParaRPr lang="en-IN" b="1" dirty="0">
              <a:solidFill>
                <a:srgbClr val="C00000"/>
              </a:solidFill>
            </a:endParaRPr>
          </a:p>
        </p:txBody>
      </p:sp>
      <p:pic>
        <p:nvPicPr>
          <p:cNvPr id="3074" name="Picture 2">
            <a:extLst>
              <a:ext uri="{FF2B5EF4-FFF2-40B4-BE49-F238E27FC236}">
                <a16:creationId xmlns:a16="http://schemas.microsoft.com/office/drawing/2014/main" id="{AC2E707F-A221-4A90-BBE9-22D71C833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943" y="1051892"/>
            <a:ext cx="8608111" cy="4754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165A89-CB54-4028-8488-9ACF591F1CD1}"/>
              </a:ext>
            </a:extLst>
          </p:cNvPr>
          <p:cNvSpPr txBox="1"/>
          <p:nvPr/>
        </p:nvSpPr>
        <p:spPr>
          <a:xfrm>
            <a:off x="3403068" y="6056923"/>
            <a:ext cx="5385863" cy="461665"/>
          </a:xfrm>
          <a:prstGeom prst="rect">
            <a:avLst/>
          </a:prstGeom>
          <a:noFill/>
        </p:spPr>
        <p:txBody>
          <a:bodyPr vert="horz" wrap="square" rtlCol="0" anchor="ctr">
            <a:spAutoFit/>
          </a:bodyPr>
          <a:lstStyle/>
          <a:p>
            <a:r>
              <a:rPr lang="en-US" sz="2400" b="1" dirty="0">
                <a:solidFill>
                  <a:srgbClr val="C00000"/>
                </a:solidFill>
              </a:rPr>
              <a:t>North Indian </a:t>
            </a:r>
            <a:r>
              <a:rPr lang="en-US" sz="2400" dirty="0"/>
              <a:t>is the most popular cuisine</a:t>
            </a:r>
            <a:endParaRPr lang="en-IN" sz="2400" dirty="0"/>
          </a:p>
        </p:txBody>
      </p:sp>
    </p:spTree>
    <p:extLst>
      <p:ext uri="{BB962C8B-B14F-4D97-AF65-F5344CB8AC3E}">
        <p14:creationId xmlns:p14="http://schemas.microsoft.com/office/powerpoint/2010/main" val="407425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5BBD4C-18E6-4AF2-A9F5-AE71100DE650}"/>
              </a:ext>
            </a:extLst>
          </p:cNvPr>
          <p:cNvSpPr txBox="1">
            <a:spLocks/>
          </p:cNvSpPr>
          <p:nvPr/>
        </p:nvSpPr>
        <p:spPr>
          <a:xfrm>
            <a:off x="0" y="332510"/>
            <a:ext cx="3274828" cy="885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WORDCLOUD</a:t>
            </a:r>
            <a:endParaRPr lang="en-IN" b="1" dirty="0">
              <a:solidFill>
                <a:srgbClr val="C00000"/>
              </a:solidFill>
            </a:endParaRPr>
          </a:p>
          <a:p>
            <a:endParaRPr lang="en-IN" b="1" dirty="0">
              <a:solidFill>
                <a:srgbClr val="C00000"/>
              </a:solidFill>
            </a:endParaRPr>
          </a:p>
        </p:txBody>
      </p:sp>
      <p:sp>
        <p:nvSpPr>
          <p:cNvPr id="6" name="TextBox 5">
            <a:extLst>
              <a:ext uri="{FF2B5EF4-FFF2-40B4-BE49-F238E27FC236}">
                <a16:creationId xmlns:a16="http://schemas.microsoft.com/office/drawing/2014/main" id="{6748E8E2-0A75-4A21-A65F-AB12F3D3FDA7}"/>
              </a:ext>
            </a:extLst>
          </p:cNvPr>
          <p:cNvSpPr txBox="1"/>
          <p:nvPr/>
        </p:nvSpPr>
        <p:spPr>
          <a:xfrm>
            <a:off x="266700" y="1988034"/>
            <a:ext cx="4746620" cy="369332"/>
          </a:xfrm>
          <a:prstGeom prst="rect">
            <a:avLst/>
          </a:prstGeom>
          <a:noFill/>
        </p:spPr>
        <p:txBody>
          <a:bodyPr wrap="none" rtlCol="0">
            <a:spAutoFit/>
          </a:bodyPr>
          <a:lstStyle/>
          <a:p>
            <a:pPr marL="342900" indent="-342900">
              <a:buFont typeface="Wingdings" panose="05000000000000000000" pitchFamily="2" charset="2"/>
              <a:buChar char="q"/>
            </a:pPr>
            <a:r>
              <a:rPr lang="en-US" dirty="0"/>
              <a:t>Visualization of words from 'Cuisines' feature</a:t>
            </a:r>
          </a:p>
        </p:txBody>
      </p:sp>
      <p:pic>
        <p:nvPicPr>
          <p:cNvPr id="4098" name="Picture 2">
            <a:extLst>
              <a:ext uri="{FF2B5EF4-FFF2-40B4-BE49-F238E27FC236}">
                <a16:creationId xmlns:a16="http://schemas.microsoft.com/office/drawing/2014/main" id="{9FCB3A2B-8787-4479-B975-0F8158F50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673" y="775290"/>
            <a:ext cx="5590146" cy="2795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68CEC4F-345D-4F41-B91C-47202587D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673" y="3987208"/>
            <a:ext cx="5590146" cy="279507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E17382-9E6D-4973-AD40-F158885E01EB}"/>
              </a:ext>
            </a:extLst>
          </p:cNvPr>
          <p:cNvSpPr txBox="1"/>
          <p:nvPr/>
        </p:nvSpPr>
        <p:spPr>
          <a:xfrm>
            <a:off x="224637" y="5015412"/>
            <a:ext cx="4788683" cy="369332"/>
          </a:xfrm>
          <a:prstGeom prst="rect">
            <a:avLst/>
          </a:prstGeom>
          <a:noFill/>
        </p:spPr>
        <p:txBody>
          <a:bodyPr wrap="none" rtlCol="0">
            <a:spAutoFit/>
          </a:bodyPr>
          <a:lstStyle/>
          <a:p>
            <a:pPr marL="342900" indent="-342900">
              <a:buFont typeface="Wingdings" panose="05000000000000000000" pitchFamily="2" charset="2"/>
              <a:buChar char="q"/>
            </a:pPr>
            <a:r>
              <a:rPr lang="en-US" dirty="0"/>
              <a:t>Most nominated words from 'Cuisine' feature</a:t>
            </a:r>
          </a:p>
        </p:txBody>
      </p:sp>
    </p:spTree>
    <p:extLst>
      <p:ext uri="{BB962C8B-B14F-4D97-AF65-F5344CB8AC3E}">
        <p14:creationId xmlns:p14="http://schemas.microsoft.com/office/powerpoint/2010/main" val="183073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997B756-10D3-4D10-BD52-87664BBDBAC8}"/>
              </a:ext>
            </a:extLst>
          </p:cNvPr>
          <p:cNvSpPr txBox="1">
            <a:spLocks/>
          </p:cNvSpPr>
          <p:nvPr/>
        </p:nvSpPr>
        <p:spPr>
          <a:xfrm>
            <a:off x="66675" y="0"/>
            <a:ext cx="1447800" cy="9342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EDA</a:t>
            </a:r>
            <a:endParaRPr lang="en-IN" b="1" dirty="0">
              <a:solidFill>
                <a:srgbClr val="C00000"/>
              </a:solidFill>
            </a:endParaRPr>
          </a:p>
        </p:txBody>
      </p:sp>
      <p:sp>
        <p:nvSpPr>
          <p:cNvPr id="4" name="TextBox 3">
            <a:extLst>
              <a:ext uri="{FF2B5EF4-FFF2-40B4-BE49-F238E27FC236}">
                <a16:creationId xmlns:a16="http://schemas.microsoft.com/office/drawing/2014/main" id="{F10EA318-509B-4D04-8E0C-6E144CFEFF7C}"/>
              </a:ext>
            </a:extLst>
          </p:cNvPr>
          <p:cNvSpPr txBox="1"/>
          <p:nvPr/>
        </p:nvSpPr>
        <p:spPr>
          <a:xfrm>
            <a:off x="3988022" y="934245"/>
            <a:ext cx="4215954" cy="523220"/>
          </a:xfrm>
          <a:prstGeom prst="rect">
            <a:avLst/>
          </a:prstGeom>
          <a:noFill/>
        </p:spPr>
        <p:txBody>
          <a:bodyPr wrap="square" rtlCol="0">
            <a:spAutoFit/>
          </a:bodyPr>
          <a:lstStyle/>
          <a:p>
            <a:r>
              <a:rPr lang="en-IN" sz="2800" b="1" dirty="0">
                <a:solidFill>
                  <a:srgbClr val="C00000"/>
                </a:solidFill>
              </a:rPr>
              <a:t>Distribution of cost column</a:t>
            </a:r>
          </a:p>
        </p:txBody>
      </p:sp>
      <p:pic>
        <p:nvPicPr>
          <p:cNvPr id="5122" name="Picture 2">
            <a:extLst>
              <a:ext uri="{FF2B5EF4-FFF2-40B4-BE49-F238E27FC236}">
                <a16:creationId xmlns:a16="http://schemas.microsoft.com/office/drawing/2014/main" id="{F6EFC7BC-FB2D-4CB2-8AA0-33B775420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816" y="1664085"/>
            <a:ext cx="7504367" cy="503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5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3D5A89-E03A-4F8C-BCC1-A366CFA9096F}"/>
              </a:ext>
            </a:extLst>
          </p:cNvPr>
          <p:cNvSpPr txBox="1"/>
          <p:nvPr/>
        </p:nvSpPr>
        <p:spPr>
          <a:xfrm>
            <a:off x="2016918" y="5762847"/>
            <a:ext cx="8381999"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Collage - Hyatt Hyderabad Gachibowli is the expensive restaurant with cost of 2800</a:t>
            </a:r>
          </a:p>
        </p:txBody>
      </p:sp>
      <p:sp>
        <p:nvSpPr>
          <p:cNvPr id="5" name="Title 1">
            <a:extLst>
              <a:ext uri="{FF2B5EF4-FFF2-40B4-BE49-F238E27FC236}">
                <a16:creationId xmlns:a16="http://schemas.microsoft.com/office/drawing/2014/main" id="{0B180956-1CFB-4494-AE20-B9C3434A5F05}"/>
              </a:ext>
            </a:extLst>
          </p:cNvPr>
          <p:cNvSpPr txBox="1">
            <a:spLocks/>
          </p:cNvSpPr>
          <p:nvPr/>
        </p:nvSpPr>
        <p:spPr>
          <a:xfrm>
            <a:off x="66675" y="0"/>
            <a:ext cx="1447800" cy="9342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EDA</a:t>
            </a:r>
            <a:endParaRPr lang="en-IN" b="1" dirty="0">
              <a:solidFill>
                <a:srgbClr val="C00000"/>
              </a:solidFill>
            </a:endParaRPr>
          </a:p>
        </p:txBody>
      </p:sp>
      <p:pic>
        <p:nvPicPr>
          <p:cNvPr id="6146" name="Picture 2">
            <a:extLst>
              <a:ext uri="{FF2B5EF4-FFF2-40B4-BE49-F238E27FC236}">
                <a16:creationId xmlns:a16="http://schemas.microsoft.com/office/drawing/2014/main" id="{E0BD7FFE-C962-4A83-AD7F-F3B8A1C6D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080" y="467122"/>
            <a:ext cx="8605837" cy="50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12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1024</Words>
  <Application>Microsoft Office PowerPoint</Application>
  <PresentationFormat>Widescreen</PresentationFormat>
  <Paragraphs>107</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Capstone Project  (UNSUPERVISED ML)</vt:lpstr>
      <vt:lpstr>CONTENT</vt:lpstr>
      <vt:lpstr>INTRODUCTION</vt:lpstr>
      <vt:lpstr>PROBLEM STATEMENT</vt:lpstr>
      <vt:lpstr>DATA DESCRIPTION -The dataset contains two data Zomato Restaurant names and Metadata and Zomato Restaurant reviews </vt:lpstr>
      <vt:lpstr>EDA</vt:lpstr>
      <vt:lpstr>PowerPoint Presentation</vt:lpstr>
      <vt:lpstr>PowerPoint Presentation</vt:lpstr>
      <vt:lpstr>PowerPoint Presentation</vt:lpstr>
      <vt:lpstr>PowerPoint Presentation</vt:lpstr>
      <vt:lpstr>Elbow method to find appropriate 'K' value</vt:lpstr>
      <vt:lpstr>PowerPoint Presentation</vt:lpstr>
      <vt:lpstr>SILHOUETTE SCORE OF CLUSTERS</vt:lpstr>
      <vt:lpstr>PowerPoint Presentation</vt:lpstr>
      <vt:lpstr>PowerPoint Presentation</vt:lpstr>
      <vt:lpstr>PowerPoint Presentation</vt:lpstr>
      <vt:lpstr>PowerPoint Presentation</vt:lpstr>
      <vt:lpstr>PowerPoint Presentation</vt:lpstr>
      <vt:lpstr>PowerPoint Presentation</vt:lpstr>
      <vt:lpstr>Sentiment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TextBlob Polarity</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sniperpoint</dc:creator>
  <cp:lastModifiedBy>sniperpoint</cp:lastModifiedBy>
  <cp:revision>51</cp:revision>
  <dcterms:created xsi:type="dcterms:W3CDTF">2022-10-19T07:17:35Z</dcterms:created>
  <dcterms:modified xsi:type="dcterms:W3CDTF">2022-11-10T21:29:30Z</dcterms:modified>
</cp:coreProperties>
</file>